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82" r:id="rId2"/>
  </p:sldMasterIdLst>
  <p:notesMasterIdLst>
    <p:notesMasterId r:id="rId19"/>
  </p:notesMasterIdLst>
  <p:handoutMasterIdLst>
    <p:handoutMasterId r:id="rId20"/>
  </p:handoutMasterIdLst>
  <p:sldIdLst>
    <p:sldId id="256" r:id="rId3"/>
    <p:sldId id="291" r:id="rId4"/>
    <p:sldId id="297" r:id="rId5"/>
    <p:sldId id="295" r:id="rId6"/>
    <p:sldId id="296" r:id="rId7"/>
    <p:sldId id="304" r:id="rId8"/>
    <p:sldId id="306" r:id="rId9"/>
    <p:sldId id="298" r:id="rId10"/>
    <p:sldId id="299" r:id="rId11"/>
    <p:sldId id="300" r:id="rId12"/>
    <p:sldId id="301" r:id="rId13"/>
    <p:sldId id="302" r:id="rId14"/>
    <p:sldId id="303" r:id="rId15"/>
    <p:sldId id="305" r:id="rId16"/>
    <p:sldId id="307" r:id="rId17"/>
    <p:sldId id="263" r:id="rId18"/>
  </p:sldIdLst>
  <p:sldSz cx="12192000" cy="6858000"/>
  <p:notesSz cx="7077075" cy="9424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Impress, Work Together" id="{B9B51309-D148-4332-87C2-07BE32FBCA3B}">
          <p14:sldIdLst>
            <p14:sldId id="291"/>
            <p14:sldId id="297"/>
            <p14:sldId id="295"/>
            <p14:sldId id="296"/>
            <p14:sldId id="304"/>
            <p14:sldId id="306"/>
            <p14:sldId id="298"/>
            <p14:sldId id="299"/>
            <p14:sldId id="300"/>
            <p14:sldId id="301"/>
            <p14:sldId id="302"/>
            <p14:sldId id="303"/>
            <p14:sldId id="305"/>
            <p14:sldId id="307"/>
          </p14:sldIdLst>
        </p14:section>
        <p14:section name="Learn More" id="{2CC34DB2-6590-42C0-AD4B-A04C6060184E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358"/>
    <a:srgbClr val="4EB6BE"/>
    <a:srgbClr val="D2B4A6"/>
    <a:srgbClr val="734F29"/>
    <a:srgbClr val="D24726"/>
    <a:srgbClr val="DD462F"/>
    <a:srgbClr val="AEB785"/>
    <a:srgbClr val="EFD5A2"/>
    <a:srgbClr val="3B3026"/>
    <a:srgbClr val="ECE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7" autoAdjust="0"/>
    <p:restoredTop sz="94340" autoAdjust="0"/>
  </p:normalViewPr>
  <p:slideViewPr>
    <p:cSldViewPr snapToGrid="0">
      <p:cViewPr varScale="1">
        <p:scale>
          <a:sx n="87" d="100"/>
          <a:sy n="87" d="100"/>
        </p:scale>
        <p:origin x="97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20"/>
    </p:cViewPr>
  </p:sorterViewPr>
  <p:notesViewPr>
    <p:cSldViewPr snapToGrid="0">
      <p:cViewPr>
        <p:scale>
          <a:sx n="100" d="100"/>
          <a:sy n="100" d="100"/>
        </p:scale>
        <p:origin x="2520" y="-8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BE95E-A6BF-4EC3-A14D-8BFA9DE44073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12C6684A-D2C4-4C26-B700-AF309A1A317F}" type="pres">
      <dgm:prSet presAssocID="{209BE95E-A6BF-4EC3-A14D-8BFA9DE44073}" presName="Name0" presStyleCnt="0">
        <dgm:presLayoutVars>
          <dgm:dir/>
          <dgm:resizeHandles val="exact"/>
        </dgm:presLayoutVars>
      </dgm:prSet>
      <dgm:spPr/>
    </dgm:pt>
  </dgm:ptLst>
  <dgm:cxnLst>
    <dgm:cxn modelId="{7A1A5ADD-9A0E-480C-A4FF-77EFBC4D8F06}" type="presOf" srcId="{209BE95E-A6BF-4EC3-A14D-8BFA9DE44073}" destId="{12C6684A-D2C4-4C26-B700-AF309A1A317F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BE95E-A6BF-4EC3-A14D-8BFA9DE44073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12C6684A-D2C4-4C26-B700-AF309A1A317F}" type="pres">
      <dgm:prSet presAssocID="{209BE95E-A6BF-4EC3-A14D-8BFA9DE44073}" presName="Name0" presStyleCnt="0">
        <dgm:presLayoutVars>
          <dgm:dir/>
          <dgm:resizeHandles val="exact"/>
        </dgm:presLayoutVars>
      </dgm:prSet>
      <dgm:spPr/>
    </dgm:pt>
  </dgm:ptLst>
  <dgm:cxnLst>
    <dgm:cxn modelId="{C3FE98B1-07EB-4072-99FC-FCE32C256933}" type="presOf" srcId="{209BE95E-A6BF-4EC3-A14D-8BFA9DE44073}" destId="{12C6684A-D2C4-4C26-B700-AF309A1A317F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5F2085-E932-4040-9155-54B4FE0E80F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29826A-443C-4CC2-AA40-C5F76BCED5B2}" type="pres">
      <dgm:prSet presAssocID="{D75F2085-E932-4040-9155-54B4FE0E80F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775F9C53-DD46-4243-8C26-400C545C5B55}" type="presOf" srcId="{D75F2085-E932-4040-9155-54B4FE0E80FB}" destId="{0029826A-443C-4CC2-AA40-C5F76BCED5B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A6BC46-BD78-4F51-B469-AC2B6D2736DC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0D575EA4-2518-4D70-B41C-760875277ADA}">
      <dgm:prSet phldrT="[Text]"/>
      <dgm:spPr/>
      <dgm:t>
        <a:bodyPr/>
        <a:lstStyle/>
        <a:p>
          <a:r>
            <a:rPr lang="en-US" dirty="0" smtClean="0"/>
            <a:t>Inputs</a:t>
          </a:r>
        </a:p>
        <a:p>
          <a:endParaRPr lang="en-US" dirty="0" smtClean="0"/>
        </a:p>
        <a:p>
          <a:r>
            <a:rPr lang="en-US" dirty="0" smtClean="0"/>
            <a:t>(Academy Resources)</a:t>
          </a:r>
          <a:endParaRPr lang="en-US" dirty="0"/>
        </a:p>
      </dgm:t>
    </dgm:pt>
    <dgm:pt modelId="{FE6DE906-8E54-486A-854A-89108B5A0D81}" type="parTrans" cxnId="{AB9E0BDF-9DE4-4230-BE54-36A249FC81AD}">
      <dgm:prSet/>
      <dgm:spPr/>
      <dgm:t>
        <a:bodyPr/>
        <a:lstStyle/>
        <a:p>
          <a:endParaRPr lang="en-US"/>
        </a:p>
      </dgm:t>
    </dgm:pt>
    <dgm:pt modelId="{D1D929D1-817D-45B5-B092-11600FE0685D}" type="sibTrans" cxnId="{AB9E0BDF-9DE4-4230-BE54-36A249FC81AD}">
      <dgm:prSet/>
      <dgm:spPr/>
      <dgm:t>
        <a:bodyPr/>
        <a:lstStyle/>
        <a:p>
          <a:endParaRPr lang="en-US"/>
        </a:p>
      </dgm:t>
    </dgm:pt>
    <dgm:pt modelId="{73BE43FC-ED49-4CB4-B1E3-AD5DA6E6D87D}">
      <dgm:prSet phldrT="[Text]"/>
      <dgm:spPr/>
      <dgm:t>
        <a:bodyPr/>
        <a:lstStyle/>
        <a:p>
          <a:r>
            <a:rPr lang="en-US" dirty="0" smtClean="0"/>
            <a:t>Outputs</a:t>
          </a:r>
        </a:p>
        <a:p>
          <a:endParaRPr lang="en-US" dirty="0" smtClean="0"/>
        </a:p>
        <a:p>
          <a:r>
            <a:rPr lang="en-US" dirty="0" smtClean="0"/>
            <a:t>(Delivery on Resources)</a:t>
          </a:r>
          <a:endParaRPr lang="en-US" dirty="0"/>
        </a:p>
      </dgm:t>
    </dgm:pt>
    <dgm:pt modelId="{16DD5A0D-8ACE-4089-AAFC-3E20FB4B6FDB}" type="parTrans" cxnId="{7A337BE3-9932-423B-9491-1EC5FADB5A13}">
      <dgm:prSet/>
      <dgm:spPr/>
      <dgm:t>
        <a:bodyPr/>
        <a:lstStyle/>
        <a:p>
          <a:endParaRPr lang="en-US"/>
        </a:p>
      </dgm:t>
    </dgm:pt>
    <dgm:pt modelId="{BA14C684-4730-4866-8400-F9B411298578}" type="sibTrans" cxnId="{7A337BE3-9932-423B-9491-1EC5FADB5A13}">
      <dgm:prSet/>
      <dgm:spPr/>
      <dgm:t>
        <a:bodyPr/>
        <a:lstStyle/>
        <a:p>
          <a:endParaRPr lang="en-US"/>
        </a:p>
      </dgm:t>
    </dgm:pt>
    <dgm:pt modelId="{957A6D96-A23D-4B1E-9BC8-2BE85225F0E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OUTCOMES</a:t>
          </a:r>
        </a:p>
        <a:p>
          <a:endParaRPr lang="en-US" dirty="0" smtClean="0"/>
        </a:p>
      </dgm:t>
    </dgm:pt>
    <dgm:pt modelId="{FE41384D-5DC7-49EE-BED3-AA5C87A8C9B3}" type="parTrans" cxnId="{DE6CED96-099B-45DB-9053-027FB3D11EE4}">
      <dgm:prSet/>
      <dgm:spPr/>
      <dgm:t>
        <a:bodyPr/>
        <a:lstStyle/>
        <a:p>
          <a:endParaRPr lang="en-US"/>
        </a:p>
      </dgm:t>
    </dgm:pt>
    <dgm:pt modelId="{4C3F2629-8051-4812-B54E-8C588A0348D3}" type="sibTrans" cxnId="{DE6CED96-099B-45DB-9053-027FB3D11EE4}">
      <dgm:prSet/>
      <dgm:spPr/>
      <dgm:t>
        <a:bodyPr/>
        <a:lstStyle/>
        <a:p>
          <a:endParaRPr lang="en-US"/>
        </a:p>
      </dgm:t>
    </dgm:pt>
    <dgm:pt modelId="{B0A1FAAD-7E47-4D18-AF34-75ED859C7078}" type="pres">
      <dgm:prSet presAssocID="{06A6BC46-BD78-4F51-B469-AC2B6D2736DC}" presName="linearFlow" presStyleCnt="0">
        <dgm:presLayoutVars>
          <dgm:dir/>
          <dgm:resizeHandles val="exact"/>
        </dgm:presLayoutVars>
      </dgm:prSet>
      <dgm:spPr/>
    </dgm:pt>
    <dgm:pt modelId="{5EF727FF-7086-40B3-A93A-47DF76CAFA20}" type="pres">
      <dgm:prSet presAssocID="{0D575EA4-2518-4D70-B41C-760875277AD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FE8EE-E2CB-4034-B0B7-D3F1FF247ED0}" type="pres">
      <dgm:prSet presAssocID="{D1D929D1-817D-45B5-B092-11600FE0685D}" presName="spacerL" presStyleCnt="0"/>
      <dgm:spPr/>
    </dgm:pt>
    <dgm:pt modelId="{08444574-9EFA-4A8D-B950-C579D63A7030}" type="pres">
      <dgm:prSet presAssocID="{D1D929D1-817D-45B5-B092-11600FE0685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A756BF2-AEE0-4FFC-BFB9-5043A56FB0B5}" type="pres">
      <dgm:prSet presAssocID="{D1D929D1-817D-45B5-B092-11600FE0685D}" presName="spacerR" presStyleCnt="0"/>
      <dgm:spPr/>
    </dgm:pt>
    <dgm:pt modelId="{A1854DC4-03B9-48E4-B511-6DBA25C27D6B}" type="pres">
      <dgm:prSet presAssocID="{73BE43FC-ED49-4CB4-B1E3-AD5DA6E6D87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90562-88F1-4547-A7AA-15BD71C2078F}" type="pres">
      <dgm:prSet presAssocID="{BA14C684-4730-4866-8400-F9B411298578}" presName="spacerL" presStyleCnt="0"/>
      <dgm:spPr/>
    </dgm:pt>
    <dgm:pt modelId="{A97DC032-A4E9-424B-8202-F7382FBF84B1}" type="pres">
      <dgm:prSet presAssocID="{BA14C684-4730-4866-8400-F9B41129857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1487DAF-7621-42F2-9905-D587117434CC}" type="pres">
      <dgm:prSet presAssocID="{BA14C684-4730-4866-8400-F9B411298578}" presName="spacerR" presStyleCnt="0"/>
      <dgm:spPr/>
    </dgm:pt>
    <dgm:pt modelId="{36764CF0-423E-49EA-9802-C43697BB1044}" type="pres">
      <dgm:prSet presAssocID="{957A6D96-A23D-4B1E-9BC8-2BE85225F0E2}" presName="node" presStyleLbl="node1" presStyleIdx="2" presStyleCnt="3" custLinFactNeighborX="930" custLinFactNeighborY="-1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A3430D-B466-4138-8EDD-40F88C17CFAC}" type="presOf" srcId="{73BE43FC-ED49-4CB4-B1E3-AD5DA6E6D87D}" destId="{A1854DC4-03B9-48E4-B511-6DBA25C27D6B}" srcOrd="0" destOrd="0" presId="urn:microsoft.com/office/officeart/2005/8/layout/equation1"/>
    <dgm:cxn modelId="{9A585F49-61A0-451A-908B-413C10B27C8B}" type="presOf" srcId="{06A6BC46-BD78-4F51-B469-AC2B6D2736DC}" destId="{B0A1FAAD-7E47-4D18-AF34-75ED859C7078}" srcOrd="0" destOrd="0" presId="urn:microsoft.com/office/officeart/2005/8/layout/equation1"/>
    <dgm:cxn modelId="{541F3E82-1562-4726-A467-312A3D0CB1DB}" type="presOf" srcId="{957A6D96-A23D-4B1E-9BC8-2BE85225F0E2}" destId="{36764CF0-423E-49EA-9802-C43697BB1044}" srcOrd="0" destOrd="0" presId="urn:microsoft.com/office/officeart/2005/8/layout/equation1"/>
    <dgm:cxn modelId="{DE6CED96-099B-45DB-9053-027FB3D11EE4}" srcId="{06A6BC46-BD78-4F51-B469-AC2B6D2736DC}" destId="{957A6D96-A23D-4B1E-9BC8-2BE85225F0E2}" srcOrd="2" destOrd="0" parTransId="{FE41384D-5DC7-49EE-BED3-AA5C87A8C9B3}" sibTransId="{4C3F2629-8051-4812-B54E-8C588A0348D3}"/>
    <dgm:cxn modelId="{03782921-F4AE-4E30-AEBF-DF5253F9ED1F}" type="presOf" srcId="{D1D929D1-817D-45B5-B092-11600FE0685D}" destId="{08444574-9EFA-4A8D-B950-C579D63A7030}" srcOrd="0" destOrd="0" presId="urn:microsoft.com/office/officeart/2005/8/layout/equation1"/>
    <dgm:cxn modelId="{7A337BE3-9932-423B-9491-1EC5FADB5A13}" srcId="{06A6BC46-BD78-4F51-B469-AC2B6D2736DC}" destId="{73BE43FC-ED49-4CB4-B1E3-AD5DA6E6D87D}" srcOrd="1" destOrd="0" parTransId="{16DD5A0D-8ACE-4089-AAFC-3E20FB4B6FDB}" sibTransId="{BA14C684-4730-4866-8400-F9B411298578}"/>
    <dgm:cxn modelId="{4286D6DE-A6CE-40E2-A436-AD716FC315BA}" type="presOf" srcId="{BA14C684-4730-4866-8400-F9B411298578}" destId="{A97DC032-A4E9-424B-8202-F7382FBF84B1}" srcOrd="0" destOrd="0" presId="urn:microsoft.com/office/officeart/2005/8/layout/equation1"/>
    <dgm:cxn modelId="{F07E7CB2-00BE-4153-81A1-E0899C227E46}" type="presOf" srcId="{0D575EA4-2518-4D70-B41C-760875277ADA}" destId="{5EF727FF-7086-40B3-A93A-47DF76CAFA20}" srcOrd="0" destOrd="0" presId="urn:microsoft.com/office/officeart/2005/8/layout/equation1"/>
    <dgm:cxn modelId="{AB9E0BDF-9DE4-4230-BE54-36A249FC81AD}" srcId="{06A6BC46-BD78-4F51-B469-AC2B6D2736DC}" destId="{0D575EA4-2518-4D70-B41C-760875277ADA}" srcOrd="0" destOrd="0" parTransId="{FE6DE906-8E54-486A-854A-89108B5A0D81}" sibTransId="{D1D929D1-817D-45B5-B092-11600FE0685D}"/>
    <dgm:cxn modelId="{B6502C3E-6211-4EE9-BA3C-58EF39B277AE}" type="presParOf" srcId="{B0A1FAAD-7E47-4D18-AF34-75ED859C7078}" destId="{5EF727FF-7086-40B3-A93A-47DF76CAFA20}" srcOrd="0" destOrd="0" presId="urn:microsoft.com/office/officeart/2005/8/layout/equation1"/>
    <dgm:cxn modelId="{7DA00436-4C8E-43CC-8B62-3F123AC069C2}" type="presParOf" srcId="{B0A1FAAD-7E47-4D18-AF34-75ED859C7078}" destId="{9D2FE8EE-E2CB-4034-B0B7-D3F1FF247ED0}" srcOrd="1" destOrd="0" presId="urn:microsoft.com/office/officeart/2005/8/layout/equation1"/>
    <dgm:cxn modelId="{C04DBC3F-1214-48A6-86F9-56E49FEB3EC0}" type="presParOf" srcId="{B0A1FAAD-7E47-4D18-AF34-75ED859C7078}" destId="{08444574-9EFA-4A8D-B950-C579D63A7030}" srcOrd="2" destOrd="0" presId="urn:microsoft.com/office/officeart/2005/8/layout/equation1"/>
    <dgm:cxn modelId="{0C3E13D3-81BA-4D9B-8E4D-0DAE13A366CC}" type="presParOf" srcId="{B0A1FAAD-7E47-4D18-AF34-75ED859C7078}" destId="{7A756BF2-AEE0-4FFC-BFB9-5043A56FB0B5}" srcOrd="3" destOrd="0" presId="urn:microsoft.com/office/officeart/2005/8/layout/equation1"/>
    <dgm:cxn modelId="{95569C19-E907-44F2-8DA8-0019E829122D}" type="presParOf" srcId="{B0A1FAAD-7E47-4D18-AF34-75ED859C7078}" destId="{A1854DC4-03B9-48E4-B511-6DBA25C27D6B}" srcOrd="4" destOrd="0" presId="urn:microsoft.com/office/officeart/2005/8/layout/equation1"/>
    <dgm:cxn modelId="{BEE7B07C-A783-4F5E-A4DE-ECAB26879762}" type="presParOf" srcId="{B0A1FAAD-7E47-4D18-AF34-75ED859C7078}" destId="{95990562-88F1-4547-A7AA-15BD71C2078F}" srcOrd="5" destOrd="0" presId="urn:microsoft.com/office/officeart/2005/8/layout/equation1"/>
    <dgm:cxn modelId="{96B96D0D-4028-4B6C-8CBE-06962052A1F8}" type="presParOf" srcId="{B0A1FAAD-7E47-4D18-AF34-75ED859C7078}" destId="{A97DC032-A4E9-424B-8202-F7382FBF84B1}" srcOrd="6" destOrd="0" presId="urn:microsoft.com/office/officeart/2005/8/layout/equation1"/>
    <dgm:cxn modelId="{0A5BDD95-692D-47C5-8DF6-38F6E1DE6B51}" type="presParOf" srcId="{B0A1FAAD-7E47-4D18-AF34-75ED859C7078}" destId="{41487DAF-7621-42F2-9905-D587117434CC}" srcOrd="7" destOrd="0" presId="urn:microsoft.com/office/officeart/2005/8/layout/equation1"/>
    <dgm:cxn modelId="{94747C56-0F32-4E50-B15A-AD6A5C7FA7AC}" type="presParOf" srcId="{B0A1FAAD-7E47-4D18-AF34-75ED859C7078}" destId="{36764CF0-423E-49EA-9802-C43697BB104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727FF-7086-40B3-A93A-47DF76CAFA20}">
      <dsp:nvSpPr>
        <dsp:cNvPr id="0" name=""/>
        <dsp:cNvSpPr/>
      </dsp:nvSpPr>
      <dsp:spPr>
        <a:xfrm>
          <a:off x="1366" y="1803466"/>
          <a:ext cx="1811734" cy="1811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Inputs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(Academy Resources)</a:t>
          </a:r>
          <a:endParaRPr lang="en-US" sz="1600" kern="1200" dirty="0"/>
        </a:p>
      </dsp:txBody>
      <dsp:txXfrm>
        <a:off x="266688" y="2068788"/>
        <a:ext cx="1281090" cy="1281090"/>
      </dsp:txXfrm>
    </dsp:sp>
    <dsp:sp modelId="{08444574-9EFA-4A8D-B950-C579D63A7030}">
      <dsp:nvSpPr>
        <dsp:cNvPr id="0" name=""/>
        <dsp:cNvSpPr/>
      </dsp:nvSpPr>
      <dsp:spPr>
        <a:xfrm>
          <a:off x="1960214" y="2183930"/>
          <a:ext cx="1050805" cy="105080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099498" y="2585758"/>
        <a:ext cx="772237" cy="247149"/>
      </dsp:txXfrm>
    </dsp:sp>
    <dsp:sp modelId="{A1854DC4-03B9-48E4-B511-6DBA25C27D6B}">
      <dsp:nvSpPr>
        <dsp:cNvPr id="0" name=""/>
        <dsp:cNvSpPr/>
      </dsp:nvSpPr>
      <dsp:spPr>
        <a:xfrm>
          <a:off x="3158132" y="1803466"/>
          <a:ext cx="1811734" cy="1811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Outputs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(Delivery on Resources)</a:t>
          </a:r>
          <a:endParaRPr lang="en-US" sz="1600" kern="1200" dirty="0"/>
        </a:p>
      </dsp:txBody>
      <dsp:txXfrm>
        <a:off x="3423454" y="2068788"/>
        <a:ext cx="1281090" cy="1281090"/>
      </dsp:txXfrm>
    </dsp:sp>
    <dsp:sp modelId="{A97DC032-A4E9-424B-8202-F7382FBF84B1}">
      <dsp:nvSpPr>
        <dsp:cNvPr id="0" name=""/>
        <dsp:cNvSpPr/>
      </dsp:nvSpPr>
      <dsp:spPr>
        <a:xfrm>
          <a:off x="5116980" y="2183930"/>
          <a:ext cx="1050805" cy="105080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256264" y="2400396"/>
        <a:ext cx="772237" cy="617873"/>
      </dsp:txXfrm>
    </dsp:sp>
    <dsp:sp modelId="{36764CF0-423E-49EA-9802-C43697BB1044}">
      <dsp:nvSpPr>
        <dsp:cNvPr id="0" name=""/>
        <dsp:cNvSpPr/>
      </dsp:nvSpPr>
      <dsp:spPr>
        <a:xfrm>
          <a:off x="6316265" y="1778138"/>
          <a:ext cx="1811734" cy="1811734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OUTCOMES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</dsp:txBody>
      <dsp:txXfrm>
        <a:off x="6581587" y="2043460"/>
        <a:ext cx="1281090" cy="1281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73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73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C210E-3C0B-4BEF-B64B-0B26499B6317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51913"/>
            <a:ext cx="3067050" cy="473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951913"/>
            <a:ext cx="3067050" cy="473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6D5FF-EC8F-413F-B1DC-62BBABD6D1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68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2886"/>
          </a:xfrm>
          <a:prstGeom prst="rect">
            <a:avLst/>
          </a:prstGeom>
        </p:spPr>
        <p:txBody>
          <a:bodyPr vert="horz" lIns="94293" tIns="47146" rIns="94293" bIns="471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72886"/>
          </a:xfrm>
          <a:prstGeom prst="rect">
            <a:avLst/>
          </a:prstGeom>
        </p:spPr>
        <p:txBody>
          <a:bodyPr vert="horz" lIns="94293" tIns="47146" rIns="94293" bIns="47146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93" tIns="47146" rIns="94293" bIns="471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</p:spPr>
        <p:txBody>
          <a:bodyPr vert="horz" lIns="94293" tIns="47146" rIns="94293" bIns="471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52103"/>
            <a:ext cx="3066733" cy="472885"/>
          </a:xfrm>
          <a:prstGeom prst="rect">
            <a:avLst/>
          </a:prstGeom>
        </p:spPr>
        <p:txBody>
          <a:bodyPr vert="horz" lIns="94293" tIns="47146" rIns="94293" bIns="471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</p:spPr>
        <p:txBody>
          <a:bodyPr vert="horz" lIns="94293" tIns="47146" rIns="94293" bIns="47146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1177925"/>
            <a:ext cx="5654675" cy="3181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Welcome, </a:t>
            </a:r>
            <a:r>
              <a:rPr lang="en-US" dirty="0" smtClean="0"/>
              <a:t>introductions</a:t>
            </a:r>
          </a:p>
          <a:p>
            <a:r>
              <a:rPr lang="en-US" dirty="0" smtClean="0"/>
              <a:t>Webinar series:  ESP-focused:  management agreement</a:t>
            </a:r>
            <a:r>
              <a:rPr lang="en-US" baseline="0" dirty="0" smtClean="0"/>
              <a:t> (tonight), evaluations (January), selecting management (February)</a:t>
            </a:r>
          </a:p>
          <a:p>
            <a:r>
              <a:rPr lang="en-US" baseline="0" dirty="0" smtClean="0"/>
              <a:t>Thank LSSU for bringing this series to all of you . . . (indicate who is on the webinar from LSSU)</a:t>
            </a:r>
          </a:p>
          <a:p>
            <a:r>
              <a:rPr lang="en-US" dirty="0" smtClean="0"/>
              <a:t>“</a:t>
            </a:r>
            <a:r>
              <a:rPr lang="en-US" dirty="0" smtClean="0"/>
              <a:t>Housekeeping” </a:t>
            </a:r>
            <a:r>
              <a:rPr lang="en-US" dirty="0" smtClean="0"/>
              <a:t>–</a:t>
            </a:r>
            <a:r>
              <a:rPr lang="en-US" baseline="0" dirty="0" smtClean="0"/>
              <a:t> recorded for future use; posted on website</a:t>
            </a:r>
          </a:p>
          <a:p>
            <a:r>
              <a:rPr lang="en-US" baseline="0" dirty="0" smtClean="0"/>
              <a:t>Discuss this session . . 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85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9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82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example, agreements might include:  </a:t>
            </a:r>
          </a:p>
          <a:p>
            <a:r>
              <a:rPr lang="en-US" dirty="0" smtClean="0"/>
              <a:t>Student recruitment and enrollment</a:t>
            </a:r>
          </a:p>
          <a:p>
            <a:r>
              <a:rPr lang="en-US" dirty="0" smtClean="0"/>
              <a:t>Student</a:t>
            </a:r>
            <a:r>
              <a:rPr lang="en-US" baseline="0" dirty="0" smtClean="0"/>
              <a:t> assessments</a:t>
            </a:r>
          </a:p>
          <a:p>
            <a:r>
              <a:rPr lang="en-US" baseline="0" dirty="0" smtClean="0"/>
              <a:t>Instructional materials</a:t>
            </a:r>
          </a:p>
          <a:p>
            <a:r>
              <a:rPr lang="en-US" baseline="0" dirty="0" smtClean="0"/>
              <a:t>Employment of personnel</a:t>
            </a:r>
          </a:p>
          <a:p>
            <a:r>
              <a:rPr lang="en-US" baseline="0" dirty="0" smtClean="0"/>
              <a:t>School business admin</a:t>
            </a:r>
          </a:p>
          <a:p>
            <a:r>
              <a:rPr lang="en-US" baseline="0" dirty="0" smtClean="0"/>
              <a:t>Accounting</a:t>
            </a:r>
          </a:p>
          <a:p>
            <a:r>
              <a:rPr lang="en-US" baseline="0" dirty="0" smtClean="0"/>
              <a:t>Food services</a:t>
            </a:r>
          </a:p>
          <a:p>
            <a:r>
              <a:rPr lang="en-US" baseline="0" dirty="0" smtClean="0"/>
              <a:t>Facilities admin and maintenance</a:t>
            </a:r>
          </a:p>
          <a:p>
            <a:r>
              <a:rPr lang="en-US" baseline="0" dirty="0" smtClean="0"/>
              <a:t>Student behavior management and discipline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74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example, agreements might include:  </a:t>
            </a:r>
          </a:p>
          <a:p>
            <a:r>
              <a:rPr lang="en-US" dirty="0" smtClean="0"/>
              <a:t>Student recruitment and enrollment</a:t>
            </a:r>
          </a:p>
          <a:p>
            <a:r>
              <a:rPr lang="en-US" dirty="0" smtClean="0"/>
              <a:t>Student</a:t>
            </a:r>
            <a:r>
              <a:rPr lang="en-US" baseline="0" dirty="0" smtClean="0"/>
              <a:t> assessments</a:t>
            </a:r>
          </a:p>
          <a:p>
            <a:r>
              <a:rPr lang="en-US" baseline="0" dirty="0" smtClean="0"/>
              <a:t>Instructional materials</a:t>
            </a:r>
          </a:p>
          <a:p>
            <a:r>
              <a:rPr lang="en-US" baseline="0" dirty="0" smtClean="0"/>
              <a:t>Employment of personnel</a:t>
            </a:r>
          </a:p>
          <a:p>
            <a:r>
              <a:rPr lang="en-US" baseline="0" dirty="0" smtClean="0"/>
              <a:t>School business admin</a:t>
            </a:r>
          </a:p>
          <a:p>
            <a:r>
              <a:rPr lang="en-US" baseline="0" dirty="0" smtClean="0"/>
              <a:t>Accounting</a:t>
            </a:r>
          </a:p>
          <a:p>
            <a:r>
              <a:rPr lang="en-US" baseline="0" dirty="0" smtClean="0"/>
              <a:t>Food services</a:t>
            </a:r>
          </a:p>
          <a:p>
            <a:r>
              <a:rPr lang="en-US" baseline="0" dirty="0" smtClean="0"/>
              <a:t>Facilities admin and maintenance</a:t>
            </a:r>
          </a:p>
          <a:p>
            <a:r>
              <a:rPr lang="en-US" baseline="0" dirty="0" smtClean="0"/>
              <a:t>Student behavior management and discipline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20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example, agreements might include:  </a:t>
            </a:r>
          </a:p>
          <a:p>
            <a:r>
              <a:rPr lang="en-US" dirty="0" smtClean="0"/>
              <a:t>Student recruitment and enrollment</a:t>
            </a:r>
          </a:p>
          <a:p>
            <a:r>
              <a:rPr lang="en-US" dirty="0" smtClean="0"/>
              <a:t>Student</a:t>
            </a:r>
            <a:r>
              <a:rPr lang="en-US" baseline="0" dirty="0" smtClean="0"/>
              <a:t> assessments</a:t>
            </a:r>
          </a:p>
          <a:p>
            <a:r>
              <a:rPr lang="en-US" baseline="0" dirty="0" smtClean="0"/>
              <a:t>Instructional materials</a:t>
            </a:r>
          </a:p>
          <a:p>
            <a:r>
              <a:rPr lang="en-US" baseline="0" dirty="0" smtClean="0"/>
              <a:t>Employment of personnel</a:t>
            </a:r>
          </a:p>
          <a:p>
            <a:r>
              <a:rPr lang="en-US" baseline="0" dirty="0" smtClean="0"/>
              <a:t>School business admin</a:t>
            </a:r>
          </a:p>
          <a:p>
            <a:r>
              <a:rPr lang="en-US" baseline="0" dirty="0" smtClean="0"/>
              <a:t>Accounting</a:t>
            </a:r>
          </a:p>
          <a:p>
            <a:r>
              <a:rPr lang="en-US" baseline="0" dirty="0" smtClean="0"/>
              <a:t>Food services</a:t>
            </a:r>
          </a:p>
          <a:p>
            <a:r>
              <a:rPr lang="en-US" baseline="0" dirty="0" smtClean="0"/>
              <a:t>Facilities admin and maintenance</a:t>
            </a:r>
          </a:p>
          <a:p>
            <a:r>
              <a:rPr lang="en-US" baseline="0" dirty="0" smtClean="0"/>
              <a:t>Student behavior management and discipline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03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1177925"/>
            <a:ext cx="5654675" cy="3181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baseline="0" dirty="0" smtClean="0"/>
              <a:t>Slide Show mode, click the arrow to enter the PowerPoint Getting Started 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is especially important tonight as we discuss the relationship between management and board – it might not always feel, in the context of the relationship, that you are the highest level of leadership – you are and the enabling legislation supports that . .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00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of the opening provisions of the current legislation</a:t>
            </a:r>
          </a:p>
          <a:p>
            <a:r>
              <a:rPr lang="en-US" baseline="0" dirty="0" smtClean="0"/>
              <a:t>Highlighted two key works – organize and administer</a:t>
            </a:r>
          </a:p>
          <a:p>
            <a:r>
              <a:rPr lang="en-US" baseline="0" dirty="0" smtClean="0"/>
              <a:t>Organize – you have a key role to play in ensuring that the school over which you are governing is unified and functioning - rules, regulations, law, policy,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.</a:t>
            </a:r>
          </a:p>
          <a:p>
            <a:r>
              <a:rPr lang="en-US" baseline="0" dirty="0" smtClean="0"/>
              <a:t>Administer – delegate this responsibility to a third-party provider or a skilled school leader (depending on your structure)</a:t>
            </a:r>
            <a:endParaRPr lang="en-US" dirty="0" smtClean="0"/>
          </a:p>
          <a:p>
            <a:r>
              <a:rPr lang="en-US" dirty="0" smtClean="0"/>
              <a:t>Sovereign:</a:t>
            </a:r>
            <a:r>
              <a:rPr lang="en-US" baseline="0" dirty="0" smtClean="0"/>
              <a:t>  Regardless of how you are structured, you still have the responsibility to exercise the (preeminent) authority that has been granted to you by legislation . .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98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Governing</a:t>
            </a:r>
            <a:r>
              <a:rPr lang="en-US" baseline="0" dirty="0" smtClean="0"/>
              <a:t> is not concerned, consistently, with inputs; concerned slightly with outputs and concerned significantly about outcomes .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69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88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12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19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78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2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7207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73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70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4818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68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55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5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26284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1513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9907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755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1424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9209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8943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9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2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8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2">
                <a:lumMod val="75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221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33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288" y="116642"/>
            <a:ext cx="11819322" cy="4573464"/>
          </a:xfrm>
        </p:spPr>
        <p:txBody>
          <a:bodyPr/>
          <a:lstStyle/>
          <a:p>
            <a:pPr algn="ctr"/>
            <a:r>
              <a:rPr lang="en-US" sz="3100" b="1" i="1" dirty="0" smtClean="0"/>
              <a:t/>
            </a:r>
            <a:br>
              <a:rPr lang="en-US" sz="3100" b="1" i="1" dirty="0" smtClean="0"/>
            </a:br>
            <a:r>
              <a:rPr lang="en-US" sz="3100" b="1" i="1" dirty="0"/>
              <a:t/>
            </a:r>
            <a:br>
              <a:rPr lang="en-US" sz="3100" b="1" i="1" dirty="0"/>
            </a:br>
            <a:r>
              <a:rPr lang="en-US" sz="3200" b="1" i="1" dirty="0" smtClean="0"/>
              <a:t/>
            </a:r>
            <a:br>
              <a:rPr lang="en-US" sz="3200" b="1" i="1" dirty="0" smtClean="0"/>
            </a:br>
            <a:r>
              <a:rPr lang="en-US" sz="3200" b="1" i="1" dirty="0" smtClean="0"/>
              <a:t/>
            </a:r>
            <a:br>
              <a:rPr lang="en-US" sz="3200" b="1" i="1" dirty="0" smtClean="0"/>
            </a:br>
            <a:r>
              <a:rPr lang="en-US" sz="3200" b="1" i="1" dirty="0" smtClean="0"/>
              <a:t/>
            </a:r>
            <a:br>
              <a:rPr lang="en-US" sz="3200" b="1" i="1" dirty="0" smtClean="0"/>
            </a:br>
            <a:endParaRPr lang="en-US" sz="3200" i="1" dirty="0"/>
          </a:p>
        </p:txBody>
      </p:sp>
      <p:sp>
        <p:nvSpPr>
          <p:cNvPr id="7" name="Rectangle 6"/>
          <p:cNvSpPr/>
          <p:nvPr/>
        </p:nvSpPr>
        <p:spPr>
          <a:xfrm>
            <a:off x="440675" y="797530"/>
            <a:ext cx="112702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/>
              <a:t>How Well Are </a:t>
            </a:r>
            <a:r>
              <a:rPr lang="en-US" sz="3600" b="1" i="1" dirty="0"/>
              <a:t>Y</a:t>
            </a:r>
            <a:r>
              <a:rPr lang="en-US" sz="3600" b="1" i="1" dirty="0" smtClean="0"/>
              <a:t>ou Managing your </a:t>
            </a:r>
          </a:p>
          <a:p>
            <a:pPr algn="ctr"/>
            <a:r>
              <a:rPr lang="en-US" sz="3600" b="1" i="1" dirty="0" smtClean="0"/>
              <a:t>Management Agreement?</a:t>
            </a:r>
            <a:r>
              <a:rPr lang="en-US" sz="2800" b="1" i="1" dirty="0"/>
              <a:t/>
            </a:r>
            <a:br>
              <a:rPr lang="en-US" sz="2800" b="1" i="1" dirty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2486" y="3645624"/>
            <a:ext cx="77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2018/2019 Webinar ESP Series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097787"/>
            <a:ext cx="680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Presenter:  		Angela Irwin</a:t>
            </a:r>
          </a:p>
          <a:p>
            <a:r>
              <a:rPr lang="en-US" sz="1200" i="1" dirty="0">
                <a:solidFill>
                  <a:schemeClr val="bg1"/>
                </a:solidFill>
              </a:rPr>
              <a:t>	</a:t>
            </a:r>
            <a:r>
              <a:rPr lang="en-US" sz="1200" i="1" dirty="0" smtClean="0">
                <a:solidFill>
                  <a:schemeClr val="bg1"/>
                </a:solidFill>
              </a:rPr>
              <a:t>	President</a:t>
            </a:r>
          </a:p>
          <a:p>
            <a:r>
              <a:rPr lang="en-US" sz="1200" i="1" dirty="0">
                <a:solidFill>
                  <a:schemeClr val="bg1"/>
                </a:solidFill>
              </a:rPr>
              <a:t>	</a:t>
            </a:r>
            <a:r>
              <a:rPr lang="en-US" sz="1200" i="1" dirty="0" smtClean="0">
                <a:solidFill>
                  <a:schemeClr val="bg1"/>
                </a:solidFill>
              </a:rPr>
              <a:t>	</a:t>
            </a:r>
            <a:r>
              <a:rPr lang="en-US" sz="1200" i="1" dirty="0" err="1" smtClean="0">
                <a:solidFill>
                  <a:schemeClr val="bg1"/>
                </a:solidFill>
              </a:rPr>
              <a:t>AirWin</a:t>
            </a:r>
            <a:r>
              <a:rPr lang="en-US" sz="1200" i="1" dirty="0" smtClean="0">
                <a:solidFill>
                  <a:schemeClr val="bg1"/>
                </a:solidFill>
              </a:rPr>
              <a:t> Educational Services, LLC </a:t>
            </a:r>
            <a:endParaRPr lang="en-US" sz="1200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12" y="2403374"/>
            <a:ext cx="6897671" cy="104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/>
              <a:t>How Well Are </a:t>
            </a:r>
            <a:r>
              <a:rPr lang="en-US" sz="3600" b="1" i="1" dirty="0"/>
              <a:t>Y</a:t>
            </a:r>
            <a:r>
              <a:rPr lang="en-US" sz="3600" b="1" i="1" dirty="0" smtClean="0"/>
              <a:t>ou Managing your </a:t>
            </a:r>
          </a:p>
          <a:p>
            <a:pPr algn="ctr"/>
            <a:r>
              <a:rPr lang="en-US" sz="3600" b="1" i="1" dirty="0" smtClean="0"/>
              <a:t>Management Agreement?</a:t>
            </a:r>
            <a:r>
              <a:rPr lang="en-US" sz="2800" b="1" i="1" dirty="0"/>
              <a:t/>
            </a:r>
            <a:br>
              <a:rPr lang="en-US" sz="2800" b="1" i="1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74700" y="1922596"/>
            <a:ext cx="1087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How Does a Board Best Satisfy this Supervisory Role?</a:t>
            </a:r>
          </a:p>
          <a:p>
            <a:pPr algn="ctr"/>
            <a:endParaRPr lang="en-US" sz="3200" dirty="0"/>
          </a:p>
          <a:p>
            <a:r>
              <a:rPr lang="en-US" dirty="0" smtClean="0"/>
              <a:t>1.	Understand the job to be performed</a:t>
            </a:r>
          </a:p>
          <a:p>
            <a:endParaRPr lang="en-US" dirty="0" smtClean="0"/>
          </a:p>
          <a:p>
            <a:r>
              <a:rPr lang="en-US" dirty="0" smtClean="0"/>
              <a:t>2.	Understand and/or establish the (board’s)  expectations relative to the job to be 	performed</a:t>
            </a:r>
          </a:p>
          <a:p>
            <a:endParaRPr lang="en-US" dirty="0" smtClean="0"/>
          </a:p>
          <a:p>
            <a:r>
              <a:rPr lang="en-US" dirty="0" smtClean="0"/>
              <a:t>3.	Understand and/or establish the agreed-upon results to be achieved through effective 	job performance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i="1" dirty="0" smtClean="0"/>
              <a:t> </a:t>
            </a:r>
            <a:endParaRPr lang="en-US" sz="3200" i="1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595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/>
              <a:t>How Well Are </a:t>
            </a:r>
            <a:r>
              <a:rPr lang="en-US" sz="3600" b="1" i="1" dirty="0"/>
              <a:t>Y</a:t>
            </a:r>
            <a:r>
              <a:rPr lang="en-US" sz="3600" b="1" i="1" dirty="0" smtClean="0"/>
              <a:t>ou Managing your </a:t>
            </a:r>
          </a:p>
          <a:p>
            <a:pPr algn="ctr"/>
            <a:r>
              <a:rPr lang="en-US" sz="3600" b="1" i="1" dirty="0" smtClean="0"/>
              <a:t>Management Agreement?</a:t>
            </a:r>
            <a:r>
              <a:rPr lang="en-US" sz="2800" b="1" i="1" dirty="0"/>
              <a:t/>
            </a:r>
            <a:br>
              <a:rPr lang="en-US" sz="2800" b="1" i="1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1800" y="1524000"/>
            <a:ext cx="115697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b="1" dirty="0" smtClean="0"/>
              <a:t>Understand the Job to be Performed</a:t>
            </a:r>
          </a:p>
          <a:p>
            <a:pPr algn="ctr"/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did you hire management to do?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what you hired management to do and the job outlined in the agreement align?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 the board asking for clarification on delineated services (if they are not clear or the board does not understand)?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Are services to be performed, clear, concise and measurable?</a:t>
            </a:r>
          </a:p>
          <a:p>
            <a:endParaRPr lang="en-US" dirty="0" smtClean="0"/>
          </a:p>
          <a:p>
            <a:pPr algn="ctr"/>
            <a:r>
              <a:rPr lang="en-US" sz="3200" i="1" dirty="0" smtClean="0"/>
              <a:t> </a:t>
            </a:r>
            <a:endParaRPr lang="en-US" sz="3200" i="1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695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/>
              <a:t>How Well Are </a:t>
            </a:r>
            <a:r>
              <a:rPr lang="en-US" sz="3600" b="1" i="1" dirty="0"/>
              <a:t>Y</a:t>
            </a:r>
            <a:r>
              <a:rPr lang="en-US" sz="3600" b="1" i="1" dirty="0" smtClean="0"/>
              <a:t>ou Managing your </a:t>
            </a:r>
          </a:p>
          <a:p>
            <a:pPr algn="ctr"/>
            <a:r>
              <a:rPr lang="en-US" sz="3600" b="1" i="1" dirty="0" smtClean="0"/>
              <a:t>Management Agreement?</a:t>
            </a:r>
            <a:r>
              <a:rPr lang="en-US" sz="2800" b="1" i="1" dirty="0"/>
              <a:t/>
            </a:r>
            <a:br>
              <a:rPr lang="en-US" sz="2800" b="1" i="1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3725" y="1638300"/>
            <a:ext cx="1143550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b="1" dirty="0" smtClean="0"/>
              <a:t>Understand and/or Establish the Expectations Relative to the Job to be Performed</a:t>
            </a:r>
          </a:p>
          <a:p>
            <a:pPr algn="ctr"/>
            <a:endParaRPr lang="en-US" sz="3200" dirty="0"/>
          </a:p>
          <a:p>
            <a:endParaRPr lang="en-US" dirty="0" smtClean="0"/>
          </a:p>
          <a:p>
            <a:pPr algn="ctr"/>
            <a:r>
              <a:rPr lang="en-US" sz="3200" i="1" dirty="0" smtClean="0"/>
              <a:t> </a:t>
            </a:r>
            <a:endParaRPr lang="en-US" sz="3200" i="1" dirty="0"/>
          </a:p>
          <a:p>
            <a:pPr algn="ctr"/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3392626"/>
            <a:ext cx="1021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the agreement identify performance expectations?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 those performance expectations align with the charter performance contract?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Are those expectations identified, by service?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the agreement address the Board’s expectations on the actions and behaviors by which those services will be conducted?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Has the board and management documented all expectations?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9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/>
              <a:t>How Well Are </a:t>
            </a:r>
            <a:r>
              <a:rPr lang="en-US" sz="3600" b="1" i="1" dirty="0"/>
              <a:t>Y</a:t>
            </a:r>
            <a:r>
              <a:rPr lang="en-US" sz="3600" b="1" i="1" dirty="0" smtClean="0"/>
              <a:t>ou Managing your </a:t>
            </a:r>
          </a:p>
          <a:p>
            <a:pPr algn="ctr"/>
            <a:r>
              <a:rPr lang="en-US" sz="3600" b="1" i="1" dirty="0" smtClean="0"/>
              <a:t>Management Agreement?</a:t>
            </a:r>
            <a:r>
              <a:rPr lang="en-US" sz="2800" b="1" i="1" dirty="0"/>
              <a:t/>
            </a:r>
            <a:br>
              <a:rPr lang="en-US" sz="2800" b="1" i="1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638300"/>
            <a:ext cx="10871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b="1" dirty="0" smtClean="0"/>
              <a:t>Understand and/or Establish Agreed Upon Results</a:t>
            </a:r>
          </a:p>
          <a:p>
            <a:pPr algn="ctr"/>
            <a:endParaRPr lang="en-US" sz="3200" dirty="0"/>
          </a:p>
          <a:p>
            <a:endParaRPr lang="en-US" dirty="0" smtClean="0"/>
          </a:p>
          <a:p>
            <a:pPr algn="ctr"/>
            <a:r>
              <a:rPr lang="en-US" sz="3200" i="1" dirty="0" smtClean="0"/>
              <a:t> </a:t>
            </a:r>
            <a:endParaRPr lang="en-US" sz="3200" i="1" dirty="0"/>
          </a:p>
          <a:p>
            <a:pPr algn="ctr"/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3230641"/>
            <a:ext cx="1021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By service, mutually agree upon desired results/outcomes</a:t>
            </a: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Be certain desired results/outcomes are clear, concise and measurable</a:t>
            </a: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Attach documented performance results to service/management agreement</a:t>
            </a: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the performance results to guide board meeting discussion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/>
              <a:t>How Well Are </a:t>
            </a:r>
            <a:r>
              <a:rPr lang="en-US" sz="3600" b="1" i="1" dirty="0"/>
              <a:t>Y</a:t>
            </a:r>
            <a:r>
              <a:rPr lang="en-US" sz="3600" b="1" i="1" dirty="0" smtClean="0"/>
              <a:t>ou Managing your </a:t>
            </a:r>
          </a:p>
          <a:p>
            <a:pPr algn="ctr"/>
            <a:r>
              <a:rPr lang="en-US" sz="3600" b="1" i="1" dirty="0" smtClean="0"/>
              <a:t>Management Agreement?</a:t>
            </a:r>
            <a:r>
              <a:rPr lang="en-US" sz="2800" b="1" i="1" dirty="0"/>
              <a:t/>
            </a:r>
            <a:br>
              <a:rPr lang="en-US" sz="2800" b="1" i="1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638300"/>
            <a:ext cx="10871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i="1" dirty="0" smtClean="0"/>
              <a:t>From these practices, you then formally evaluate management through a well-defined, well-constructed evaluation process.</a:t>
            </a:r>
            <a:endParaRPr lang="en-US" sz="3200" i="1" dirty="0" smtClean="0"/>
          </a:p>
          <a:p>
            <a:pPr algn="ctr"/>
            <a:endParaRPr lang="en-US" sz="3200" dirty="0"/>
          </a:p>
          <a:p>
            <a:endParaRPr lang="en-US" dirty="0" smtClean="0"/>
          </a:p>
          <a:p>
            <a:pPr algn="ctr"/>
            <a:r>
              <a:rPr lang="en-US" sz="3200" i="1" dirty="0" smtClean="0"/>
              <a:t> </a:t>
            </a:r>
            <a:endParaRPr lang="en-US" sz="3200" i="1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99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/>
              <a:t>How Well Are </a:t>
            </a:r>
            <a:r>
              <a:rPr lang="en-US" sz="3600" b="1" i="1" dirty="0"/>
              <a:t>Y</a:t>
            </a:r>
            <a:r>
              <a:rPr lang="en-US" sz="3600" b="1" i="1" dirty="0" smtClean="0"/>
              <a:t>ou Managing your </a:t>
            </a:r>
          </a:p>
          <a:p>
            <a:pPr algn="ctr"/>
            <a:r>
              <a:rPr lang="en-US" sz="3600" b="1" i="1" dirty="0" smtClean="0"/>
              <a:t>Management Agreement?</a:t>
            </a:r>
            <a:r>
              <a:rPr lang="en-US" sz="2800" b="1" i="1" dirty="0"/>
              <a:t/>
            </a:r>
            <a:br>
              <a:rPr lang="en-US" sz="2800" b="1" i="1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7624" y="1638300"/>
            <a:ext cx="1165584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b="1" dirty="0" smtClean="0"/>
              <a:t>Summary</a:t>
            </a:r>
          </a:p>
          <a:p>
            <a:pPr algn="ctr"/>
            <a:endParaRPr lang="en-US" sz="32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Get acquainted with your management agreement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Use board meetings to discuss services and corresponding outcomes/results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Evaluate management, formally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b="1" dirty="0" smtClean="0"/>
          </a:p>
          <a:p>
            <a:pPr algn="ctr"/>
            <a:endParaRPr lang="en-US" sz="3200" dirty="0"/>
          </a:p>
          <a:p>
            <a:endParaRPr lang="en-US" dirty="0" smtClean="0"/>
          </a:p>
          <a:p>
            <a:pPr algn="ctr"/>
            <a:r>
              <a:rPr lang="en-US" sz="3200" i="1" dirty="0" smtClean="0"/>
              <a:t> </a:t>
            </a:r>
            <a:endParaRPr lang="en-US" sz="3200" i="1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588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hlinkClick r:id="rId3" tooltip="Learn More"/>
          </p:cNvPr>
          <p:cNvSpPr txBox="1">
            <a:spLocks/>
          </p:cNvSpPr>
          <p:nvPr/>
        </p:nvSpPr>
        <p:spPr>
          <a:xfrm>
            <a:off x="2897188" y="5844663"/>
            <a:ext cx="8659850" cy="93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800" dirty="0">
              <a:solidFill>
                <a:srgbClr val="DD462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6050" y="2743200"/>
            <a:ext cx="569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Thank You!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1" y="1505041"/>
            <a:ext cx="4783139" cy="507492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966489371"/>
              </p:ext>
            </p:extLst>
          </p:nvPr>
        </p:nvGraphicFramePr>
        <p:xfrm>
          <a:off x="6789076" y="4675855"/>
          <a:ext cx="2943225" cy="1371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594911" y="27713"/>
            <a:ext cx="112702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/>
              <a:t>How Well Are </a:t>
            </a:r>
            <a:r>
              <a:rPr lang="en-US" sz="3600" b="1" i="1" dirty="0"/>
              <a:t>Y</a:t>
            </a:r>
            <a:r>
              <a:rPr lang="en-US" sz="3600" b="1" i="1" dirty="0" smtClean="0"/>
              <a:t>ou Managing your </a:t>
            </a:r>
          </a:p>
          <a:p>
            <a:pPr algn="ctr"/>
            <a:r>
              <a:rPr lang="en-US" sz="3600" b="1" i="1" dirty="0" smtClean="0"/>
              <a:t>Management Agreement?</a:t>
            </a:r>
            <a:r>
              <a:rPr lang="en-US" sz="2800" b="1" i="1" dirty="0"/>
              <a:t/>
            </a:r>
            <a:br>
              <a:rPr lang="en-US" sz="2800" b="1" i="1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6158" y="2071306"/>
            <a:ext cx="98160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“The Board of Directors</a:t>
            </a:r>
          </a:p>
          <a:p>
            <a:pPr algn="ctr"/>
            <a:r>
              <a:rPr lang="en-US" sz="4400" i="1" dirty="0" smtClean="0"/>
              <a:t> is the highest level </a:t>
            </a:r>
          </a:p>
          <a:p>
            <a:pPr algn="ctr"/>
            <a:r>
              <a:rPr lang="en-US" sz="4400" i="1" dirty="0" smtClean="0"/>
              <a:t>of leadership” </a:t>
            </a:r>
          </a:p>
          <a:p>
            <a:pPr algn="ctr"/>
            <a:endParaRPr lang="en-US" sz="4400" i="1" dirty="0"/>
          </a:p>
          <a:p>
            <a:pPr algn="ctr"/>
            <a:r>
              <a:rPr lang="en-US" sz="4400" i="1" dirty="0" smtClean="0"/>
              <a:t>(</a:t>
            </a:r>
            <a:r>
              <a:rPr lang="en-US" sz="4400" i="1" dirty="0" err="1" smtClean="0"/>
              <a:t>BoardSource</a:t>
            </a:r>
            <a:r>
              <a:rPr lang="en-US" sz="4400" i="1" dirty="0" smtClean="0"/>
              <a:t>)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69102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1" y="1505041"/>
            <a:ext cx="4783139" cy="507492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966489371"/>
              </p:ext>
            </p:extLst>
          </p:nvPr>
        </p:nvGraphicFramePr>
        <p:xfrm>
          <a:off x="6789076" y="4675855"/>
          <a:ext cx="2943225" cy="1371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594911" y="27713"/>
            <a:ext cx="112702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/>
              <a:t>How Well Are </a:t>
            </a:r>
            <a:r>
              <a:rPr lang="en-US" sz="3600" b="1" i="1" dirty="0"/>
              <a:t>Y</a:t>
            </a:r>
            <a:r>
              <a:rPr lang="en-US" sz="3600" b="1" i="1" dirty="0" smtClean="0"/>
              <a:t>ou Managing your </a:t>
            </a:r>
          </a:p>
          <a:p>
            <a:pPr algn="ctr"/>
            <a:r>
              <a:rPr lang="en-US" sz="3600" b="1" i="1" dirty="0" smtClean="0"/>
              <a:t>Management Agreement?</a:t>
            </a:r>
            <a:r>
              <a:rPr lang="en-US" sz="2800" b="1" i="1" dirty="0"/>
              <a:t/>
            </a:r>
            <a:br>
              <a:rPr lang="en-US" sz="2800" b="1" i="1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4911" y="1688150"/>
            <a:ext cx="1085161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Relevant Clarification and Definitions</a:t>
            </a:r>
          </a:p>
          <a:p>
            <a:endParaRPr lang="en-US" i="1" dirty="0"/>
          </a:p>
          <a:p>
            <a:r>
              <a:rPr lang="en-US" b="1" dirty="0" smtClean="0"/>
              <a:t>Section </a:t>
            </a:r>
            <a:r>
              <a:rPr lang="en-US" b="1" dirty="0"/>
              <a:t>380.502 of The Revised School Code</a:t>
            </a:r>
          </a:p>
          <a:p>
            <a:endParaRPr lang="en-US" b="1" dirty="0"/>
          </a:p>
          <a:p>
            <a:r>
              <a:rPr lang="en-US" b="1" dirty="0"/>
              <a:t>Sec. 502(1):  </a:t>
            </a:r>
            <a:r>
              <a:rPr lang="en-US" i="1" dirty="0"/>
              <a:t>A public school academy shall be</a:t>
            </a:r>
            <a:r>
              <a:rPr lang="en-US" b="1" i="1" dirty="0"/>
              <a:t> organized and administered</a:t>
            </a:r>
            <a:r>
              <a:rPr lang="en-US" i="1" dirty="0"/>
              <a:t> under the direction of a board of directors in accordance with this part and with bylaws adopted by the board of directors . . . </a:t>
            </a:r>
            <a:endParaRPr lang="en-US" i="1" dirty="0" smtClean="0"/>
          </a:p>
          <a:p>
            <a:endParaRPr lang="en-US" b="1" i="1" dirty="0" smtClean="0"/>
          </a:p>
          <a:p>
            <a:r>
              <a:rPr lang="en-US" b="1" i="1" dirty="0" smtClean="0"/>
              <a:t>(To) </a:t>
            </a:r>
            <a:r>
              <a:rPr lang="en-US" b="1" i="1" dirty="0"/>
              <a:t>Organize</a:t>
            </a:r>
            <a:r>
              <a:rPr lang="en-US" i="1" dirty="0"/>
              <a:t>:  To form a </a:t>
            </a:r>
            <a:r>
              <a:rPr lang="en-US" i="1" dirty="0" smtClean="0"/>
              <a:t>coherent </a:t>
            </a:r>
            <a:r>
              <a:rPr lang="en-US" i="1" dirty="0"/>
              <a:t>unity or functioning whole </a:t>
            </a:r>
          </a:p>
          <a:p>
            <a:endParaRPr lang="en-US" i="1" dirty="0"/>
          </a:p>
          <a:p>
            <a:r>
              <a:rPr lang="en-US" b="1" i="1" dirty="0" smtClean="0"/>
              <a:t>(To) </a:t>
            </a:r>
            <a:r>
              <a:rPr lang="en-US" b="1" i="1" dirty="0"/>
              <a:t>Administer</a:t>
            </a:r>
            <a:r>
              <a:rPr lang="en-US" i="1" dirty="0"/>
              <a:t>:  To manage or supervise the execution, use or conduct </a:t>
            </a:r>
            <a:r>
              <a:rPr lang="en-US" i="1" dirty="0" smtClean="0"/>
              <a:t>of</a:t>
            </a:r>
          </a:p>
          <a:p>
            <a:endParaRPr lang="en-US" i="1" dirty="0"/>
          </a:p>
          <a:p>
            <a:r>
              <a:rPr lang="en-US" b="1" i="1" dirty="0" smtClean="0"/>
              <a:t>(To</a:t>
            </a:r>
            <a:r>
              <a:rPr lang="en-US" b="1" i="1" dirty="0"/>
              <a:t>) Govern</a:t>
            </a:r>
            <a:r>
              <a:rPr lang="en-US" i="1" dirty="0"/>
              <a:t>:  Exercise continuous sovereign authority over – to control and direct the making and administration of policy in (Merriam-Webster).</a:t>
            </a:r>
          </a:p>
          <a:p>
            <a:endParaRPr lang="en-US" i="1" dirty="0"/>
          </a:p>
          <a:p>
            <a:endParaRPr lang="en-US" b="1" i="1" dirty="0"/>
          </a:p>
          <a:p>
            <a:endParaRPr lang="en-US" b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5483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/>
          </p:nvPr>
        </p:nvGraphicFramePr>
        <p:xfrm>
          <a:off x="419807" y="1904881"/>
          <a:ext cx="11456376" cy="4738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/>
          </p:nvPr>
        </p:nvGraphicFramePr>
        <p:xfrm>
          <a:off x="879513" y="56349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Bent-Up Arrow 7"/>
          <p:cNvSpPr/>
          <p:nvPr/>
        </p:nvSpPr>
        <p:spPr>
          <a:xfrm rot="5400000">
            <a:off x="8086381" y="4087260"/>
            <a:ext cx="1104135" cy="128897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207043" y="4456577"/>
            <a:ext cx="2377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Impacts/changes based on effectiveness of inputs and outputs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/>
              <a:t>How Well Are </a:t>
            </a:r>
            <a:r>
              <a:rPr lang="en-US" sz="3600" b="1" i="1" dirty="0"/>
              <a:t>Y</a:t>
            </a:r>
            <a:r>
              <a:rPr lang="en-US" sz="3600" b="1" i="1" dirty="0" smtClean="0"/>
              <a:t>ou Managing your </a:t>
            </a:r>
          </a:p>
          <a:p>
            <a:pPr algn="ctr"/>
            <a:r>
              <a:rPr lang="en-US" sz="3600" b="1" i="1" dirty="0" smtClean="0"/>
              <a:t>Management Agreement?</a:t>
            </a:r>
            <a:r>
              <a:rPr lang="en-US" sz="2800" b="1" i="1" dirty="0"/>
              <a:t/>
            </a:r>
            <a:br>
              <a:rPr lang="en-US" sz="2800" b="1" i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0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/>
              <a:t>How Well Are </a:t>
            </a:r>
            <a:r>
              <a:rPr lang="en-US" sz="3600" b="1" i="1" dirty="0"/>
              <a:t>Y</a:t>
            </a:r>
            <a:r>
              <a:rPr lang="en-US" sz="3600" b="1" i="1" dirty="0" smtClean="0"/>
              <a:t>ou Managing your </a:t>
            </a:r>
          </a:p>
          <a:p>
            <a:pPr algn="ctr"/>
            <a:r>
              <a:rPr lang="en-US" sz="3600" b="1" i="1" dirty="0" smtClean="0"/>
              <a:t>Management Agreement?</a:t>
            </a:r>
            <a:r>
              <a:rPr lang="en-US" sz="2800" b="1" i="1" dirty="0"/>
              <a:t/>
            </a:r>
            <a:br>
              <a:rPr lang="en-US" sz="2800" b="1" i="1" dirty="0"/>
            </a:br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27565" t="17267" r="28044" b="4558"/>
          <a:stretch/>
        </p:blipFill>
        <p:spPr bwMode="auto">
          <a:xfrm>
            <a:off x="7127912" y="1725487"/>
            <a:ext cx="3547431" cy="4406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/>
          <a:srcRect l="25160" t="16809" r="26763" b="6837"/>
          <a:stretch/>
        </p:blipFill>
        <p:spPr bwMode="auto">
          <a:xfrm>
            <a:off x="1487277" y="1765395"/>
            <a:ext cx="3448279" cy="43269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lus 7"/>
          <p:cNvSpPr/>
          <p:nvPr/>
        </p:nvSpPr>
        <p:spPr>
          <a:xfrm>
            <a:off x="5118100" y="2349500"/>
            <a:ext cx="1803400" cy="2641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/>
              <a:t>How Well Are </a:t>
            </a:r>
            <a:r>
              <a:rPr lang="en-US" sz="3600" b="1" i="1" dirty="0"/>
              <a:t>Y</a:t>
            </a:r>
            <a:r>
              <a:rPr lang="en-US" sz="3600" b="1" i="1" dirty="0" smtClean="0"/>
              <a:t>ou Managing your </a:t>
            </a:r>
          </a:p>
          <a:p>
            <a:pPr algn="ctr"/>
            <a:r>
              <a:rPr lang="en-US" sz="3600" b="1" i="1" dirty="0" smtClean="0"/>
              <a:t>Management Agreement?</a:t>
            </a:r>
            <a:r>
              <a:rPr lang="en-US" sz="2800" b="1" i="1" dirty="0"/>
              <a:t/>
            </a:r>
            <a:br>
              <a:rPr lang="en-US" sz="2800" b="1" i="1" dirty="0"/>
            </a:br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27565" t="17267" r="28044" b="4558"/>
          <a:stretch/>
        </p:blipFill>
        <p:spPr bwMode="auto">
          <a:xfrm>
            <a:off x="6759612" y="1765393"/>
            <a:ext cx="3547431" cy="4406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/>
          <a:srcRect l="25160" t="16809" r="26763" b="6837"/>
          <a:stretch/>
        </p:blipFill>
        <p:spPr bwMode="auto">
          <a:xfrm>
            <a:off x="2350877" y="1765393"/>
            <a:ext cx="3448279" cy="43269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 rot="19838535">
            <a:off x="3403942" y="3302018"/>
            <a:ext cx="5974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ALIGNMENT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4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/>
              <a:t>How Well Are </a:t>
            </a:r>
            <a:r>
              <a:rPr lang="en-US" sz="3600" b="1" i="1" dirty="0"/>
              <a:t>Y</a:t>
            </a:r>
            <a:r>
              <a:rPr lang="en-US" sz="3600" b="1" i="1" dirty="0" smtClean="0"/>
              <a:t>ou Managing your </a:t>
            </a:r>
          </a:p>
          <a:p>
            <a:pPr algn="ctr"/>
            <a:r>
              <a:rPr lang="en-US" sz="3600" b="1" i="1" dirty="0" smtClean="0"/>
              <a:t>Management Agreement?</a:t>
            </a:r>
            <a:r>
              <a:rPr lang="en-US" sz="2800" b="1" i="1" dirty="0"/>
              <a:t/>
            </a:r>
            <a:br>
              <a:rPr lang="en-US" sz="2800" b="1" i="1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94721" y="1795674"/>
            <a:ext cx="7711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Governance Document Hierarchy</a:t>
            </a:r>
            <a:endParaRPr lang="en-US" sz="3200" b="1" dirty="0"/>
          </a:p>
        </p:txBody>
      </p:sp>
      <p:sp>
        <p:nvSpPr>
          <p:cNvPr id="8" name="Text Box 1"/>
          <p:cNvSpPr txBox="1"/>
          <p:nvPr/>
        </p:nvSpPr>
        <p:spPr>
          <a:xfrm>
            <a:off x="3686175" y="2852045"/>
            <a:ext cx="4819650" cy="581025"/>
          </a:xfrm>
          <a:prstGeom prst="rect">
            <a:avLst/>
          </a:prstGeom>
          <a:solidFill>
            <a:srgbClr val="00B0F0"/>
          </a:solidFill>
          <a:ln w="381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Michigan Constitution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/>
          <p:nvPr/>
        </p:nvSpPr>
        <p:spPr>
          <a:xfrm>
            <a:off x="3697192" y="3667303"/>
            <a:ext cx="4819650" cy="581025"/>
          </a:xfrm>
          <a:prstGeom prst="rect">
            <a:avLst/>
          </a:prstGeom>
          <a:solidFill>
            <a:srgbClr val="00B0F0"/>
          </a:solidFill>
          <a:ln w="3810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Enabling Legislation</a:t>
            </a:r>
            <a:endParaRPr lang="en-US" sz="11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3"/>
          <p:cNvSpPr txBox="1"/>
          <p:nvPr/>
        </p:nvSpPr>
        <p:spPr>
          <a:xfrm>
            <a:off x="3697192" y="4466461"/>
            <a:ext cx="3143250" cy="581025"/>
          </a:xfrm>
          <a:prstGeom prst="rect">
            <a:avLst/>
          </a:prstGeom>
          <a:solidFill>
            <a:srgbClr val="00B0F0"/>
          </a:solidFill>
          <a:ln w="3810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Charter Performance Contract</a:t>
            </a:r>
            <a:endParaRPr lang="en-US" sz="11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5"/>
          <p:cNvSpPr txBox="1"/>
          <p:nvPr/>
        </p:nvSpPr>
        <p:spPr>
          <a:xfrm>
            <a:off x="7307167" y="4358736"/>
            <a:ext cx="1209675" cy="2476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By laws</a:t>
            </a:r>
          </a:p>
        </p:txBody>
      </p:sp>
      <p:sp>
        <p:nvSpPr>
          <p:cNvPr id="14" name="Text Box 7"/>
          <p:cNvSpPr txBox="1"/>
          <p:nvPr/>
        </p:nvSpPr>
        <p:spPr>
          <a:xfrm>
            <a:off x="7308659" y="4633148"/>
            <a:ext cx="1219200" cy="2476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Policy</a:t>
            </a:r>
          </a:p>
        </p:txBody>
      </p:sp>
      <p:sp>
        <p:nvSpPr>
          <p:cNvPr id="15" name="Text Box 9"/>
          <p:cNvSpPr txBox="1"/>
          <p:nvPr/>
        </p:nvSpPr>
        <p:spPr>
          <a:xfrm>
            <a:off x="7292879" y="4951084"/>
            <a:ext cx="1238250" cy="6675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Laws governing non-profit entities</a:t>
            </a:r>
          </a:p>
        </p:txBody>
      </p:sp>
      <p:sp>
        <p:nvSpPr>
          <p:cNvPr id="16" name="Text Box 10"/>
          <p:cNvSpPr txBox="1"/>
          <p:nvPr/>
        </p:nvSpPr>
        <p:spPr>
          <a:xfrm>
            <a:off x="3676650" y="5750242"/>
            <a:ext cx="4829175" cy="638175"/>
          </a:xfrm>
          <a:prstGeom prst="rect">
            <a:avLst/>
          </a:prstGeom>
          <a:solidFill>
            <a:srgbClr val="00B0F0"/>
          </a:solidFill>
          <a:ln w="381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Management Agreement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150625" y="3430670"/>
            <a:ext cx="0" cy="247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109771" y="4229828"/>
            <a:ext cx="0" cy="247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6" idx="0"/>
          </p:cNvCxnSpPr>
          <p:nvPr/>
        </p:nvCxnSpPr>
        <p:spPr>
          <a:xfrm>
            <a:off x="6091237" y="5047486"/>
            <a:ext cx="1" cy="702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3"/>
            <a:endCxn id="13" idx="1"/>
          </p:cNvCxnSpPr>
          <p:nvPr/>
        </p:nvCxnSpPr>
        <p:spPr>
          <a:xfrm flipV="1">
            <a:off x="6840442" y="4482561"/>
            <a:ext cx="466725" cy="274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2" idx="3"/>
            <a:endCxn id="14" idx="1"/>
          </p:cNvCxnSpPr>
          <p:nvPr/>
        </p:nvCxnSpPr>
        <p:spPr>
          <a:xfrm flipV="1">
            <a:off x="6840442" y="4756973"/>
            <a:ext cx="46821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2" idx="3"/>
            <a:endCxn id="15" idx="1"/>
          </p:cNvCxnSpPr>
          <p:nvPr/>
        </p:nvCxnSpPr>
        <p:spPr>
          <a:xfrm>
            <a:off x="6840442" y="4756974"/>
            <a:ext cx="452437" cy="527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77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/>
              <a:t>How Well Are </a:t>
            </a:r>
            <a:r>
              <a:rPr lang="en-US" sz="3600" b="1" i="1" dirty="0"/>
              <a:t>Y</a:t>
            </a:r>
            <a:r>
              <a:rPr lang="en-US" sz="3600" b="1" i="1" dirty="0" smtClean="0"/>
              <a:t>ou Managing your </a:t>
            </a:r>
          </a:p>
          <a:p>
            <a:pPr algn="ctr"/>
            <a:r>
              <a:rPr lang="en-US" sz="3600" b="1" i="1" dirty="0" smtClean="0"/>
              <a:t>Management Agreement?</a:t>
            </a:r>
            <a:r>
              <a:rPr lang="en-US" sz="2800" b="1" i="1" dirty="0"/>
              <a:t/>
            </a:r>
            <a:br>
              <a:rPr lang="en-US" sz="2800" b="1" i="1" dirty="0"/>
            </a:b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27565" t="17267" r="28044" b="4558"/>
          <a:stretch/>
        </p:blipFill>
        <p:spPr bwMode="auto">
          <a:xfrm>
            <a:off x="962750" y="1638300"/>
            <a:ext cx="3774350" cy="4819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1609808"/>
            <a:ext cx="3774350" cy="4819485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4965700" y="3683001"/>
            <a:ext cx="2679700" cy="673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/>
              <a:t>How Well Are </a:t>
            </a:r>
            <a:r>
              <a:rPr lang="en-US" sz="3600" b="1" i="1" dirty="0"/>
              <a:t>Y</a:t>
            </a:r>
            <a:r>
              <a:rPr lang="en-US" sz="3600" b="1" i="1" dirty="0" smtClean="0"/>
              <a:t>ou Managing your </a:t>
            </a:r>
          </a:p>
          <a:p>
            <a:pPr algn="ctr"/>
            <a:r>
              <a:rPr lang="en-US" sz="3600" b="1" i="1" dirty="0" smtClean="0"/>
              <a:t>Management Agreement?</a:t>
            </a:r>
            <a:r>
              <a:rPr lang="en-US" sz="2800" b="1" i="1" dirty="0"/>
              <a:t/>
            </a:r>
            <a:br>
              <a:rPr lang="en-US" sz="2800" b="1" i="1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06500" y="2120900"/>
            <a:ext cx="100965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 Role of the Supervisor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i="1" dirty="0" smtClean="0"/>
              <a:t>An </a:t>
            </a:r>
            <a:r>
              <a:rPr lang="en-US" sz="3200" i="1" dirty="0" smtClean="0">
                <a:solidFill>
                  <a:srgbClr val="FF0000"/>
                </a:solidFill>
              </a:rPr>
              <a:t>overseer</a:t>
            </a:r>
            <a:r>
              <a:rPr lang="en-US" sz="3200" i="1" dirty="0" smtClean="0"/>
              <a:t> whose main responsibility is to </a:t>
            </a:r>
            <a:r>
              <a:rPr lang="en-US" sz="3200" i="1" dirty="0" smtClean="0">
                <a:solidFill>
                  <a:srgbClr val="FF0000"/>
                </a:solidFill>
              </a:rPr>
              <a:t>ENSURE</a:t>
            </a:r>
            <a:r>
              <a:rPr lang="en-US" sz="3200" i="1" dirty="0" smtClean="0"/>
              <a:t> that a group of subordinates produce in a timely, quality, cost-productive and safe manner, within the parameters of the </a:t>
            </a:r>
            <a:r>
              <a:rPr lang="en-US" sz="3200" i="1" dirty="0" smtClean="0">
                <a:solidFill>
                  <a:srgbClr val="FF0000"/>
                </a:solidFill>
              </a:rPr>
              <a:t>JOB</a:t>
            </a:r>
            <a:r>
              <a:rPr lang="en-US" sz="3200" i="1" dirty="0" smtClean="0"/>
              <a:t> for which he/she/they were hired.</a:t>
            </a:r>
            <a:endParaRPr lang="en-US" sz="3200" i="1" dirty="0"/>
          </a:p>
          <a:p>
            <a:pPr algn="ctr"/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11200" y="3175000"/>
            <a:ext cx="1078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9367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A4849AD-65CA-4CDD-87B0-7F56EA6DF7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937</Words>
  <Application>Microsoft Office PowerPoint</Application>
  <PresentationFormat>Widescreen</PresentationFormat>
  <Paragraphs>202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     </vt:lpstr>
      <vt:lpstr>PowerPoint Presentation</vt:lpstr>
      <vt:lpstr>PowerPoint Presentation</vt:lpstr>
      <vt:lpstr>How Well Are You Managing your  Management Agreement? </vt:lpstr>
      <vt:lpstr>How Well Are You Managing your  Management Agreement? </vt:lpstr>
      <vt:lpstr>How Well Are You Managing your  Management Agreement? </vt:lpstr>
      <vt:lpstr>How Well Are You Managing your  Management Agreement? </vt:lpstr>
      <vt:lpstr>How Well Are You Managing your  Management Agreement? </vt:lpstr>
      <vt:lpstr>How Well Are You Managing your  Management Agreement? </vt:lpstr>
      <vt:lpstr>How Well Are You Managing your  Management Agreement? </vt:lpstr>
      <vt:lpstr>How Well Are You Managing your  Management Agreement? </vt:lpstr>
      <vt:lpstr>How Well Are You Managing your  Management Agreement? </vt:lpstr>
      <vt:lpstr>How Well Are You Managing your  Management Agreement? </vt:lpstr>
      <vt:lpstr>How Well Are You Managing your  Management Agreement? </vt:lpstr>
      <vt:lpstr>How Well Are You Managing your  Management Agreement?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2013-09-23T12:26:51Z</dcterms:created>
  <dcterms:modified xsi:type="dcterms:W3CDTF">2018-10-31T20:03:48Z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