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</p:sldIdLst>
  <p:sldSz cx="12192000" cy="6858000"/>
  <p:notesSz cx="7077075" cy="9424988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CF5442-8929-4E0B-A514-1390DAD81D88}">
  <a:tblStyle styleId="{0ECF5442-8929-4E0B-A514-1390DAD81D8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tcBdr/>
        <a:fill>
          <a:solidFill>
            <a:srgbClr val="E3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3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0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7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7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29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Welcome, introductions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Webinar series:  ESP-focused:  management agreement (tonight), evaluations (January), selecting management (February)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LSSU for bringing this series to all of you . . . (indicate who is on the webinar from LSSU)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“Housekeeping” – recorded for future use; posted on website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this session . . 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few slides will serve as a review of November 7</a:t>
            </a:r>
            <a:r>
              <a:rPr lang="en-US" baseline="30000"/>
              <a:t>th</a:t>
            </a:r>
            <a:r>
              <a:rPr lang="en-US"/>
              <a:t> session</a:t>
            </a:r>
            <a:endParaRPr/>
          </a:p>
        </p:txBody>
      </p:sp>
      <p:sp>
        <p:nvSpPr>
          <p:cNvPr id="158" name="Google Shape;158;p1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78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Slide Show mode, click the arrow to enter the PowerPoint Getting Started Center.</a:t>
            </a:r>
            <a:endParaRPr/>
          </a:p>
        </p:txBody>
      </p:sp>
      <p:sp>
        <p:nvSpPr>
          <p:cNvPr id="237" name="Google Shape;237;p10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80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webinar we discussed how to effectuate your supervisory role . . . Tonight we are going to discuss how best to answer this question . . .</a:t>
            </a:r>
            <a:endParaRPr/>
          </a:p>
        </p:txBody>
      </p:sp>
      <p:sp>
        <p:nvSpPr>
          <p:cNvPr id="244" name="Google Shape;244;p11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11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webinar we discussed how to effectuate your supervisory role . . . Tonight we are going to discuss how best to answer this question . . .</a:t>
            </a:r>
            <a:endParaRPr/>
          </a:p>
        </p:txBody>
      </p:sp>
      <p:sp>
        <p:nvSpPr>
          <p:cNvPr id="252" name="Google Shape;252;p12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580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webinar we discussed how to effectuate your supervisory role . . . Tonight we are going to discuss how best to answer this question . . .</a:t>
            </a:r>
            <a:endParaRPr/>
          </a:p>
        </p:txBody>
      </p:sp>
      <p:sp>
        <p:nvSpPr>
          <p:cNvPr id="252" name="Google Shape;252;p12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056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webinar we discussed how to effectuate your supervisory role . . . Tonight we are going to discuss how best to answer this question . . .</a:t>
            </a:r>
            <a:endParaRPr/>
          </a:p>
        </p:txBody>
      </p:sp>
      <p:sp>
        <p:nvSpPr>
          <p:cNvPr id="260" name="Google Shape;260;p13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69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webinar we discussed how to effectuate your supervisory role . . . Tonight we are going to discuss how best to answer this question . . .</a:t>
            </a:r>
            <a:endParaRPr/>
          </a:p>
        </p:txBody>
      </p:sp>
      <p:sp>
        <p:nvSpPr>
          <p:cNvPr id="268" name="Google Shape;268;p14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711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276" name="Google Shape;276;p15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582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Slide Show mode, click the arrow to enter the PowerPoint Getting Started Center.</a:t>
            </a:r>
            <a:endParaRPr/>
          </a:p>
        </p:txBody>
      </p:sp>
      <p:sp>
        <p:nvSpPr>
          <p:cNvPr id="295" name="Google Shape;295;p16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958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953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d882fc73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4d882fc736_0_6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00" cy="3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28" name="Google Shape;328;g4d882fc736_0_6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6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04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Slide Show mode, click the arrow to enter the PowerPoint Getting Started Center.</a:t>
            </a:r>
            <a:endParaRPr/>
          </a:p>
        </p:txBody>
      </p:sp>
      <p:sp>
        <p:nvSpPr>
          <p:cNvPr id="168" name="Google Shape;168;p2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316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8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reporting topics should be aligned with the expectations and measurements outlined in the formal management agreement . . . </a:t>
            </a:r>
            <a:endParaRPr/>
          </a:p>
        </p:txBody>
      </p:sp>
      <p:sp>
        <p:nvSpPr>
          <p:cNvPr id="310" name="Google Shape;310;p18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135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9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Slide Show mode, click the arrow to enter the PowerPoint Getting Started Center.</a:t>
            </a:r>
            <a:endParaRPr/>
          </a:p>
        </p:txBody>
      </p:sp>
      <p:sp>
        <p:nvSpPr>
          <p:cNvPr id="336" name="Google Shape;336;p19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48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 first few slides to reacquaint us with this series by reminding all of you of what we discussed in October during our Managing your Management Agreement discussion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I will continue to open up our sessions with this slide, which, as I indicated during our last session is critically important when we are discussing the board/esp relationship</a:t>
            </a:r>
            <a:endParaRPr/>
          </a:p>
        </p:txBody>
      </p:sp>
      <p:sp>
        <p:nvSpPr>
          <p:cNvPr id="175" name="Google Shape;175;p3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92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95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17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6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Slide Show mode, click the arrow to enter the PowerPoint Getting Started Center.</a:t>
            </a:r>
            <a:endParaRPr/>
          </a:p>
        </p:txBody>
      </p:sp>
      <p:sp>
        <p:nvSpPr>
          <p:cNvPr id="213" name="Google Shape;213;p7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34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Discussed this in November in terms of getting acquainted with your agreement . . . tonight’s discussion is about understanding the agreement so you can evaluate management fairly and accordingly (i.e. according to the services they are to provide or the “job” they are to perform).</a:t>
            </a:r>
            <a:endParaRPr/>
          </a:p>
        </p:txBody>
      </p:sp>
      <p:sp>
        <p:nvSpPr>
          <p:cNvPr id="220" name="Google Shape;220;p8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929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webinar we discussed how to effectuate your supervisory role . . . Tonight we are going to discuss how best to answer this question . . .</a:t>
            </a:r>
            <a:endParaRPr/>
          </a:p>
        </p:txBody>
      </p:sp>
      <p:sp>
        <p:nvSpPr>
          <p:cNvPr id="229" name="Google Shape;229;p9:notes"/>
          <p:cNvSpPr txBox="1">
            <a:spLocks noGrp="1"/>
          </p:cNvSpPr>
          <p:nvPr>
            <p:ph type="sldNum" idx="12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75" tIns="47125" rIns="94275" bIns="47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0" name="Google Shape;12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▶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63C3F"/>
            </a:gs>
            <a:gs pos="48000">
              <a:srgbClr val="163C3F"/>
            </a:gs>
            <a:gs pos="100000">
              <a:srgbClr val="16525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9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0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1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22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andout%20for%20ESP%20evaluation%20session%20-%20December%202018.xls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Evaluation%20Process%20-%20ESP%20-%20Documented%20-%20LSSU%20Webinar%20-%20January%202019.doc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ESP%20Evaluation%20Rubric%20-%20UPDATED%20-%20Janauary%202019.docx" TargetMode="External"/><Relationship Id="rId5" Type="http://schemas.openxmlformats.org/officeDocument/2006/relationships/hyperlink" Target="ESP%20Evaluation%20Framework%20-%20UPDATED%20-%20LSSU%20Webinar%20-%20January%202019.docx" TargetMode="External"/><Relationship Id="rId4" Type="http://schemas.openxmlformats.org/officeDocument/2006/relationships/hyperlink" Target="ACTION%20PLAN%20-%20ESP%20EVALUATION%20PROCESS%20-%20LSSU%20Webinar%20-%20January%202019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ure.mi.gov/documents/2015-2016/publicact/pdf/2016-PA-0170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egislature.mi.gov/(S(rmypo251ytywcnyyds2nspce))/mileg.aspx?page=getobject&amp;objectname=mcl-380-1249b" TargetMode="External"/><Relationship Id="rId4" Type="http://schemas.openxmlformats.org/officeDocument/2006/relationships/hyperlink" Target="http://www.legislature.mi.gov/documents/2015-2016/publicact/pdf/2015-PA-0173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ctrTitle"/>
          </p:nvPr>
        </p:nvSpPr>
        <p:spPr>
          <a:xfrm>
            <a:off x="187288" y="116642"/>
            <a:ext cx="11819322" cy="457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100"/>
              <a:buFont typeface="Century Gothic"/>
              <a:buNone/>
            </a:pPr>
            <a:r>
              <a:rPr lang="en-US" sz="3100" b="1" i="1"/>
              <a:t/>
            </a:r>
            <a:br>
              <a:rPr lang="en-US" sz="3100" b="1" i="1"/>
            </a:br>
            <a:r>
              <a:rPr lang="en-US" sz="3100" b="1" i="1"/>
              <a:t/>
            </a:r>
            <a:br>
              <a:rPr lang="en-US" sz="3100" b="1" i="1"/>
            </a:br>
            <a:r>
              <a:rPr lang="en-US" sz="3200" b="1" i="1"/>
              <a:t/>
            </a:r>
            <a:br>
              <a:rPr lang="en-US" sz="3200" b="1" i="1"/>
            </a:br>
            <a:r>
              <a:rPr lang="en-US" sz="3200" b="1" i="1"/>
              <a:t/>
            </a:r>
            <a:br>
              <a:rPr lang="en-US" sz="3200" b="1" i="1"/>
            </a:br>
            <a:r>
              <a:rPr lang="en-US" sz="3200" b="1" i="1"/>
              <a:t/>
            </a:r>
            <a:br>
              <a:rPr lang="en-US" sz="3200" b="1" i="1"/>
            </a:br>
            <a:endParaRPr sz="3200" i="1"/>
          </a:p>
        </p:txBody>
      </p:sp>
      <p:sp>
        <p:nvSpPr>
          <p:cNvPr id="161" name="Google Shape;161;p19"/>
          <p:cNvSpPr txBox="1"/>
          <p:nvPr/>
        </p:nvSpPr>
        <p:spPr>
          <a:xfrm>
            <a:off x="2202486" y="3645624"/>
            <a:ext cx="77889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2018/2019 Webinar ESP Series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0" y="5097787"/>
            <a:ext cx="68025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Presenter:  		Angela Irwin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President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AirWin Educational Services, LLC </a:t>
            </a:r>
            <a:endParaRPr sz="12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112" y="2403374"/>
            <a:ext cx="6897671" cy="104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1277957" y="694063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>
            <a:hlinkClick r:id="rId3"/>
          </p:cNvPr>
          <p:cNvSpPr txBox="1"/>
          <p:nvPr/>
        </p:nvSpPr>
        <p:spPr>
          <a:xfrm>
            <a:off x="2897188" y="5844663"/>
            <a:ext cx="8659850" cy="9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DD46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5871990" y="2710149"/>
            <a:ext cx="616577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MONTHLY REPORTING</a:t>
            </a:r>
            <a:endParaRPr sz="6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/>
        </p:nvSpPr>
        <p:spPr>
          <a:xfrm>
            <a:off x="1326615" y="1348045"/>
            <a:ext cx="94414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(Sample) Key Performance Indicators</a:t>
            </a:r>
            <a:endParaRPr sz="3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47" name="Google Shape;247;p29"/>
          <p:cNvGraphicFramePr/>
          <p:nvPr>
            <p:extLst>
              <p:ext uri="{D42A27DB-BD31-4B8C-83A1-F6EECF244321}">
                <p14:modId xmlns:p14="http://schemas.microsoft.com/office/powerpoint/2010/main" val="3488353041"/>
              </p:ext>
            </p:extLst>
          </p:nvPr>
        </p:nvGraphicFramePr>
        <p:xfrm>
          <a:off x="317651" y="1872868"/>
          <a:ext cx="11228027" cy="4911439"/>
        </p:xfrm>
        <a:graphic>
          <a:graphicData uri="http://schemas.openxmlformats.org/drawingml/2006/table">
            <a:tbl>
              <a:tblPr firstRow="1" bandRow="1">
                <a:noFill/>
                <a:tableStyleId>{0ECF5442-8929-4E0B-A514-1390DAD81D88}</a:tableStyleId>
              </a:tblPr>
              <a:tblGrid>
                <a:gridCol w="2981068"/>
                <a:gridCol w="2632945"/>
                <a:gridCol w="2807007"/>
                <a:gridCol w="2807007"/>
              </a:tblGrid>
              <a:tr h="7100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Educational Environment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smtClean="0"/>
                        <a:t>Finances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Climate/Culture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Operations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4562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Student growth and proficiency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Fund allocation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Chronic absenteeism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Technology services</a:t>
                      </a:r>
                      <a:endParaRPr sz="1200"/>
                    </a:p>
                  </a:txBody>
                  <a:tcPr marL="91450" marR="91450" marT="45725" marB="45725"/>
                </a:tc>
              </a:tr>
              <a:tr h="456222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dirty="0"/>
                        <a:t>Cohort data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Fund balance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Student/staff parent engagement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Food services</a:t>
                      </a:r>
                      <a:endParaRPr sz="1200"/>
                    </a:p>
                  </a:txBody>
                  <a:tcPr marL="91450" marR="91450" marT="45725" marB="45725"/>
                </a:tc>
              </a:tr>
              <a:tr h="264132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/>
                        <a:t>Subgroup data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Budget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Suspension/expulsions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Maintenance services</a:t>
                      </a:r>
                      <a:endParaRPr sz="1200"/>
                    </a:p>
                  </a:txBody>
                  <a:tcPr marL="91450" marR="91450" marT="45725" marB="45725"/>
                </a:tc>
              </a:tr>
              <a:tr h="456222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/>
                        <a:t>College prep data/information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Audit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Social-emotional skills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Teacher effectiveness</a:t>
                      </a:r>
                      <a:endParaRPr sz="1200" dirty="0"/>
                    </a:p>
                  </a:txBody>
                  <a:tcPr marL="91450" marR="91450" marT="45725" marB="45725"/>
                </a:tc>
              </a:tr>
              <a:tr h="456222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/>
                        <a:t>Mission-specific data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Transparency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Special education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School leadership effectiveness</a:t>
                      </a:r>
                      <a:endParaRPr sz="1200" dirty="0"/>
                    </a:p>
                  </a:txBody>
                  <a:tcPr marL="91450" marR="91450" marT="45725" marB="45725"/>
                </a:tc>
              </a:tr>
              <a:tr h="264132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/>
                        <a:t>Subject data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Respect for diversity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Marketing/enrollment</a:t>
                      </a:r>
                      <a:endParaRPr sz="1200"/>
                    </a:p>
                  </a:txBody>
                  <a:tcPr marL="91450" marR="91450" marT="45725" marB="45725"/>
                </a:tc>
              </a:tr>
              <a:tr h="264132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/>
                        <a:t>At-risk program data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School participation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Exterior services</a:t>
                      </a:r>
                      <a:endParaRPr sz="1200"/>
                    </a:p>
                  </a:txBody>
                  <a:tcPr marL="91450" marR="91450" marT="45725" marB="45725"/>
                </a:tc>
              </a:tr>
              <a:tr h="2641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Climate and culture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Physical safety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Compliance reporting</a:t>
                      </a:r>
                      <a:endParaRPr sz="1200" dirty="0"/>
                    </a:p>
                  </a:txBody>
                  <a:tcPr marL="91450" marR="91450" marT="45725" marB="45725"/>
                </a:tc>
              </a:tr>
              <a:tr h="2641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Student mobility/attrition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Physical environment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</a:tr>
              <a:tr h="4562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Leadership mobility/attrition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Academic environment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2641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Facility safety and security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Wellness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2641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Relationships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48" name="Google Shape;248;p29"/>
          <p:cNvSpPr txBox="1"/>
          <p:nvPr/>
        </p:nvSpPr>
        <p:spPr>
          <a:xfrm>
            <a:off x="1512984" y="147716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/>
        </p:nvSpPr>
        <p:spPr>
          <a:xfrm>
            <a:off x="429659" y="1286391"/>
            <a:ext cx="11138052" cy="75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(Sample) Key Performance Indicators: </a:t>
            </a:r>
            <a:r>
              <a:rPr lang="en-US" sz="2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Educational Environment </a:t>
            </a:r>
            <a:endParaRPr dirty="0"/>
          </a:p>
        </p:txBody>
      </p:sp>
      <p:graphicFrame>
        <p:nvGraphicFramePr>
          <p:cNvPr id="255" name="Google Shape;255;p30"/>
          <p:cNvGraphicFramePr/>
          <p:nvPr>
            <p:extLst>
              <p:ext uri="{D42A27DB-BD31-4B8C-83A1-F6EECF244321}">
                <p14:modId xmlns:p14="http://schemas.microsoft.com/office/powerpoint/2010/main" val="3630185941"/>
              </p:ext>
            </p:extLst>
          </p:nvPr>
        </p:nvGraphicFramePr>
        <p:xfrm>
          <a:off x="508151" y="2038121"/>
          <a:ext cx="11213950" cy="4450200"/>
        </p:xfrm>
        <a:graphic>
          <a:graphicData uri="http://schemas.openxmlformats.org/drawingml/2006/table">
            <a:tbl>
              <a:tblPr firstRow="1" bandRow="1">
                <a:noFill/>
                <a:tableStyleId>{0ECF5442-8929-4E0B-A514-1390DAD81D88}</a:tableStyleId>
              </a:tblPr>
              <a:tblGrid>
                <a:gridCol w="5606975"/>
                <a:gridCol w="56069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Educational Environment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Expectations (Desired Outcomes)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Student growth and proficiency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Cohort data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Subgroup data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College prep data/information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Mission-specific data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Subject data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45720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/>
                        <a:t>At-risk program data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Climate and culture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Student mobility/attrition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Leadership mobility/attrition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Facility safety and security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56" name="Google Shape;256;p30"/>
          <p:cNvSpPr txBox="1"/>
          <p:nvPr/>
        </p:nvSpPr>
        <p:spPr>
          <a:xfrm>
            <a:off x="1512984" y="147716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/>
        </p:nvSpPr>
        <p:spPr>
          <a:xfrm>
            <a:off x="585269" y="1536685"/>
            <a:ext cx="1074007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(Sample) Key Performance Indicators</a:t>
            </a:r>
            <a:r>
              <a:rPr lang="en-US" sz="2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Finances  </a:t>
            </a:r>
            <a:endParaRPr dirty="0"/>
          </a:p>
        </p:txBody>
      </p:sp>
      <p:graphicFrame>
        <p:nvGraphicFramePr>
          <p:cNvPr id="255" name="Google Shape;255;p30"/>
          <p:cNvGraphicFramePr/>
          <p:nvPr>
            <p:extLst>
              <p:ext uri="{D42A27DB-BD31-4B8C-83A1-F6EECF244321}">
                <p14:modId xmlns:p14="http://schemas.microsoft.com/office/powerpoint/2010/main" val="303377717"/>
              </p:ext>
            </p:extLst>
          </p:nvPr>
        </p:nvGraphicFramePr>
        <p:xfrm>
          <a:off x="486117" y="2490792"/>
          <a:ext cx="11213950" cy="2225100"/>
        </p:xfrm>
        <a:graphic>
          <a:graphicData uri="http://schemas.openxmlformats.org/drawingml/2006/table">
            <a:tbl>
              <a:tblPr firstRow="1" bandRow="1">
                <a:noFill/>
                <a:tableStyleId>{0ECF5442-8929-4E0B-A514-1390DAD81D88}</a:tableStyleId>
              </a:tblPr>
              <a:tblGrid>
                <a:gridCol w="5606975"/>
                <a:gridCol w="56069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Finances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Expectations (Desired Outcomes)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Fund allocation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 smtClean="0"/>
                        <a:t>Fund</a:t>
                      </a:r>
                      <a:r>
                        <a:rPr lang="en-US" sz="1600" baseline="0" dirty="0" smtClean="0"/>
                        <a:t> balance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 smtClean="0"/>
                        <a:t>Budget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 smtClean="0"/>
                        <a:t>Audit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 smtClean="0"/>
                        <a:t>Transparency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56" name="Google Shape;256;p30"/>
          <p:cNvSpPr txBox="1"/>
          <p:nvPr/>
        </p:nvSpPr>
        <p:spPr>
          <a:xfrm>
            <a:off x="1512984" y="147716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84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/>
        </p:nvSpPr>
        <p:spPr>
          <a:xfrm>
            <a:off x="1255922" y="1323628"/>
            <a:ext cx="966546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(Sample) Key Performance Indicators</a:t>
            </a:r>
            <a:r>
              <a:rPr lang="en-US" sz="2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Climate/Culture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63" name="Google Shape;263;p31"/>
          <p:cNvGraphicFramePr/>
          <p:nvPr>
            <p:extLst>
              <p:ext uri="{D42A27DB-BD31-4B8C-83A1-F6EECF244321}">
                <p14:modId xmlns:p14="http://schemas.microsoft.com/office/powerpoint/2010/main" val="2575228626"/>
              </p:ext>
            </p:extLst>
          </p:nvPr>
        </p:nvGraphicFramePr>
        <p:xfrm>
          <a:off x="278480" y="1841992"/>
          <a:ext cx="11620350" cy="4821050"/>
        </p:xfrm>
        <a:graphic>
          <a:graphicData uri="http://schemas.openxmlformats.org/drawingml/2006/table">
            <a:tbl>
              <a:tblPr firstRow="1" bandRow="1">
                <a:noFill/>
                <a:tableStyleId>{0ECF5442-8929-4E0B-A514-1390DAD81D88}</a:tableStyleId>
              </a:tblPr>
              <a:tblGrid>
                <a:gridCol w="5810175"/>
                <a:gridCol w="58101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Climate/Culture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Expectations (Desired Outcomes)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Chronic absenteeism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Student/staff parent engagement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Suspension/expulsions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Social-emotional skills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Special education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Respect for diversity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School participation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Physical safety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Physical environment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Academic environment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Wellness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smtClean="0"/>
                        <a:t>Relationships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64" name="Google Shape;264;p31"/>
          <p:cNvSpPr txBox="1"/>
          <p:nvPr/>
        </p:nvSpPr>
        <p:spPr>
          <a:xfrm>
            <a:off x="1512984" y="147716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/>
        </p:nvSpPr>
        <p:spPr>
          <a:xfrm>
            <a:off x="1277956" y="1543395"/>
            <a:ext cx="94414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(Sample) Key Performance Indicators</a:t>
            </a:r>
            <a:r>
              <a:rPr lang="en-US" sz="2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Operations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71" name="Google Shape;271;p32"/>
          <p:cNvGraphicFramePr/>
          <p:nvPr>
            <p:extLst>
              <p:ext uri="{D42A27DB-BD31-4B8C-83A1-F6EECF244321}">
                <p14:modId xmlns:p14="http://schemas.microsoft.com/office/powerpoint/2010/main" val="1252577843"/>
              </p:ext>
            </p:extLst>
          </p:nvPr>
        </p:nvGraphicFramePr>
        <p:xfrm>
          <a:off x="304951" y="2354282"/>
          <a:ext cx="11556850" cy="3708500"/>
        </p:xfrm>
        <a:graphic>
          <a:graphicData uri="http://schemas.openxmlformats.org/drawingml/2006/table">
            <a:tbl>
              <a:tblPr firstRow="1" bandRow="1">
                <a:noFill/>
                <a:tableStyleId>{0ECF5442-8929-4E0B-A514-1390DAD81D88}</a:tableStyleId>
              </a:tblPr>
              <a:tblGrid>
                <a:gridCol w="5778425"/>
                <a:gridCol w="57784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Operations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Expectations (Desired Outcomes)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Technology and services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Food services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Maintenance services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Teacher effectiveness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School leadership effectiveness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Marketing/enrollment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Exterior services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Fiscal integrity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Compliance reporting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72" name="Google Shape;272;p32"/>
          <p:cNvSpPr txBox="1"/>
          <p:nvPr/>
        </p:nvSpPr>
        <p:spPr>
          <a:xfrm>
            <a:off x="1512984" y="147716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33"/>
          <p:cNvGrpSpPr/>
          <p:nvPr/>
        </p:nvGrpSpPr>
        <p:grpSpPr>
          <a:xfrm>
            <a:off x="880879" y="2341630"/>
            <a:ext cx="8126633" cy="1837062"/>
            <a:chOff x="1366" y="1778138"/>
            <a:chExt cx="8126633" cy="1837062"/>
          </a:xfrm>
        </p:grpSpPr>
        <p:sp>
          <p:nvSpPr>
            <p:cNvPr id="279" name="Google Shape;279;p33"/>
            <p:cNvSpPr/>
            <p:nvPr/>
          </p:nvSpPr>
          <p:spPr>
            <a:xfrm>
              <a:off x="1366" y="1803466"/>
              <a:ext cx="1811734" cy="1811734"/>
            </a:xfrm>
            <a:prstGeom prst="ellipse">
              <a:avLst/>
            </a:prstGeom>
            <a:solidFill>
              <a:srgbClr val="B01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3"/>
            <p:cNvSpPr txBox="1"/>
            <p:nvPr/>
          </p:nvSpPr>
          <p:spPr>
            <a:xfrm>
              <a:off x="266688" y="2068788"/>
              <a:ext cx="1281090" cy="1281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Inputs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(Academy Resources)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1960214" y="2183930"/>
              <a:ext cx="1050805" cy="1050805"/>
            </a:xfrm>
            <a:prstGeom prst="mathPlus">
              <a:avLst>
                <a:gd name="adj1" fmla="val 23520"/>
              </a:avLst>
            </a:prstGeom>
            <a:solidFill>
              <a:srgbClr val="D3A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3"/>
            <p:cNvSpPr txBox="1"/>
            <p:nvPr/>
          </p:nvSpPr>
          <p:spPr>
            <a:xfrm>
              <a:off x="2099498" y="2585758"/>
              <a:ext cx="772237" cy="247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3158132" y="1803466"/>
              <a:ext cx="1811734" cy="1811734"/>
            </a:xfrm>
            <a:prstGeom prst="ellipse">
              <a:avLst/>
            </a:prstGeom>
            <a:solidFill>
              <a:srgbClr val="B01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3"/>
            <p:cNvSpPr txBox="1"/>
            <p:nvPr/>
          </p:nvSpPr>
          <p:spPr>
            <a:xfrm>
              <a:off x="3423454" y="2068788"/>
              <a:ext cx="1281090" cy="1281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Outputs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(Delivery on Resources)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5116980" y="2183930"/>
              <a:ext cx="1050805" cy="1050805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D3A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3"/>
            <p:cNvSpPr txBox="1"/>
            <p:nvPr/>
          </p:nvSpPr>
          <p:spPr>
            <a:xfrm>
              <a:off x="5256264" y="2400396"/>
              <a:ext cx="772237" cy="617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6316265" y="1778138"/>
              <a:ext cx="1811734" cy="1811734"/>
            </a:xfrm>
            <a:prstGeom prst="ellipse">
              <a:avLst/>
            </a:prstGeom>
            <a:solidFill>
              <a:srgbClr val="92D05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3"/>
            <p:cNvSpPr txBox="1"/>
            <p:nvPr/>
          </p:nvSpPr>
          <p:spPr>
            <a:xfrm>
              <a:off x="6581587" y="2043460"/>
              <a:ext cx="1281090" cy="1281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OUTCOMES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89" name="Google Shape;289;p33"/>
          <p:cNvSpPr/>
          <p:nvPr/>
        </p:nvSpPr>
        <p:spPr>
          <a:xfrm rot="5400000">
            <a:off x="8086381" y="4087260"/>
            <a:ext cx="1104135" cy="128897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9207043" y="4456577"/>
            <a:ext cx="237719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 action="ppaction://hlinkfile"/>
              </a:rPr>
              <a:t>Impacts/changes based on effectiveness of inputs and outputs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1391798" y="0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>
            <a:hlinkClick r:id="rId3"/>
          </p:cNvPr>
          <p:cNvSpPr txBox="1"/>
          <p:nvPr/>
        </p:nvSpPr>
        <p:spPr>
          <a:xfrm>
            <a:off x="2897188" y="5844663"/>
            <a:ext cx="8659850" cy="9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DD46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5871990" y="2710149"/>
            <a:ext cx="616577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FORMAL EVALUATION</a:t>
            </a:r>
            <a:endParaRPr sz="6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/>
        </p:nvSpPr>
        <p:spPr>
          <a:xfrm>
            <a:off x="1498562" y="1970336"/>
            <a:ext cx="95075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FAIR AND TRANSPARENT</a:t>
            </a: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5"/>
          <p:cNvSpPr txBox="1"/>
          <p:nvPr/>
        </p:nvSpPr>
        <p:spPr>
          <a:xfrm>
            <a:off x="390526" y="2820124"/>
            <a:ext cx="1121727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Documented </a:t>
            </a:r>
            <a:r>
              <a:rPr lang="en-US" sz="18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 action="ppaction://hlinkfile"/>
              </a:rPr>
              <a:t>evaluation process</a:t>
            </a: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formally adopted by Board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en-US" sz="18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 action="ppaction://hlinkfile"/>
              </a:rPr>
              <a:t>Action plan </a:t>
            </a: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outlines evaluation timing expectations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en-US" sz="18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 action="ppaction://hlinkfile"/>
              </a:rPr>
              <a:t>Agreed-upon evaluation instrument</a:t>
            </a:r>
            <a:r>
              <a:rPr lang="en-US" sz="18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well-defined criterial (based on monthly reporting tool)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Agreed upon </a:t>
            </a:r>
            <a:r>
              <a:rPr lang="en-US" sz="18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 action="ppaction://hlinkfile"/>
              </a:rPr>
              <a:t>rubric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AutoNum type="arabicPeriod"/>
            </a:pPr>
            <a:r>
              <a:rPr lang="en-US" sz="18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 action="ppaction://hlinkfile"/>
              </a:rPr>
              <a:t>Action plan </a:t>
            </a: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identifying areas of improvement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1391798" y="0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/>
          <p:nvPr/>
        </p:nvSpPr>
        <p:spPr>
          <a:xfrm>
            <a:off x="1498550" y="1970315"/>
            <a:ext cx="9507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LEADER EVALUATIONS</a:t>
            </a:r>
            <a:b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</a:t>
            </a:r>
            <a:r>
              <a:rPr lang="en-US" sz="3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170</a:t>
            </a: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3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173</a:t>
            </a: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37"/>
          <p:cNvSpPr txBox="1"/>
          <p:nvPr/>
        </p:nvSpPr>
        <p:spPr>
          <a:xfrm>
            <a:off x="401000" y="3584451"/>
            <a:ext cx="11217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❖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LSSU is currently working with MDE and the Michigan Council of Authorizers to establish a best practices reference document that will help schools ensure they are in compliance with the revised school code, specifically subsection </a:t>
            </a:r>
            <a:r>
              <a:rPr lang="en-US" sz="2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380.1249b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37"/>
          <p:cNvSpPr txBox="1"/>
          <p:nvPr/>
        </p:nvSpPr>
        <p:spPr>
          <a:xfrm>
            <a:off x="1391798" y="0"/>
            <a:ext cx="9408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>
            <a:hlinkClick r:id="rId3"/>
          </p:cNvPr>
          <p:cNvSpPr txBox="1"/>
          <p:nvPr/>
        </p:nvSpPr>
        <p:spPr>
          <a:xfrm>
            <a:off x="2897188" y="5844663"/>
            <a:ext cx="8659850" cy="9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DD46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6496050" y="2743200"/>
            <a:ext cx="56959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</a:t>
            </a:r>
            <a:endParaRPr sz="6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5306" y="2168763"/>
            <a:ext cx="3525398" cy="388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6"/>
          <p:cNvPicPr preferRelativeResize="0"/>
          <p:nvPr/>
        </p:nvPicPr>
        <p:blipFill rotWithShape="1">
          <a:blip r:embed="rId3">
            <a:alphaModFix/>
          </a:blip>
          <a:srcRect l="8744" t="1041" r="9583" b="-2088"/>
          <a:stretch/>
        </p:blipFill>
        <p:spPr>
          <a:xfrm rot="816889">
            <a:off x="1017652" y="2135394"/>
            <a:ext cx="3087884" cy="379516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6"/>
          <p:cNvSpPr txBox="1"/>
          <p:nvPr/>
        </p:nvSpPr>
        <p:spPr>
          <a:xfrm rot="-3711407">
            <a:off x="839084" y="2990269"/>
            <a:ext cx="17673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36"/>
          <p:cNvSpPr txBox="1"/>
          <p:nvPr/>
        </p:nvSpPr>
        <p:spPr>
          <a:xfrm rot="-4722764">
            <a:off x="1677923" y="3586555"/>
            <a:ext cx="17673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Authorizer</a:t>
            </a:r>
            <a:endParaRPr sz="18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36"/>
          <p:cNvSpPr txBox="1"/>
          <p:nvPr/>
        </p:nvSpPr>
        <p:spPr>
          <a:xfrm rot="-5573462">
            <a:off x="2406569" y="3878342"/>
            <a:ext cx="2584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8255479" y="2270882"/>
            <a:ext cx="22756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PERFORMANCE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36"/>
          <p:cNvSpPr/>
          <p:nvPr/>
        </p:nvSpPr>
        <p:spPr>
          <a:xfrm rot="-9882405" flipH="1">
            <a:off x="4925063" y="3049240"/>
            <a:ext cx="532601" cy="175244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36"/>
          <p:cNvSpPr txBox="1"/>
          <p:nvPr/>
        </p:nvSpPr>
        <p:spPr>
          <a:xfrm rot="714841">
            <a:off x="4155649" y="4990822"/>
            <a:ext cx="38807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understanding and/or respecting roles, performance expectations and/or accountability</a:t>
            </a:r>
            <a:endParaRPr sz="18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36"/>
          <p:cNvSpPr txBox="1"/>
          <p:nvPr/>
        </p:nvSpPr>
        <p:spPr>
          <a:xfrm rot="-4252313">
            <a:off x="7487019" y="3422022"/>
            <a:ext cx="17673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36"/>
          <p:cNvSpPr txBox="1"/>
          <p:nvPr/>
        </p:nvSpPr>
        <p:spPr>
          <a:xfrm rot="-5400000">
            <a:off x="8454333" y="3878341"/>
            <a:ext cx="17673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Authorizer</a:t>
            </a:r>
            <a:endParaRPr sz="18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36"/>
          <p:cNvSpPr txBox="1"/>
          <p:nvPr/>
        </p:nvSpPr>
        <p:spPr>
          <a:xfrm rot="-6323681">
            <a:off x="9181709" y="4081300"/>
            <a:ext cx="2584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36"/>
          <p:cNvSpPr txBox="1"/>
          <p:nvPr/>
        </p:nvSpPr>
        <p:spPr>
          <a:xfrm rot="663764">
            <a:off x="3253647" y="2725411"/>
            <a:ext cx="22756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PERFORMANCE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36"/>
          <p:cNvSpPr txBox="1"/>
          <p:nvPr/>
        </p:nvSpPr>
        <p:spPr>
          <a:xfrm>
            <a:off x="1391798" y="0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>
            <a:hlinkClick r:id="rId3"/>
          </p:cNvPr>
          <p:cNvSpPr txBox="1"/>
          <p:nvPr/>
        </p:nvSpPr>
        <p:spPr>
          <a:xfrm>
            <a:off x="2897188" y="5844663"/>
            <a:ext cx="8659850" cy="9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DD46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6496050" y="2743200"/>
            <a:ext cx="56959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sz="6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177481" y="1505041"/>
            <a:ext cx="4783139" cy="50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613961" y="403179"/>
            <a:ext cx="112702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28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1146158" y="2071306"/>
            <a:ext cx="9816029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 Board of Directors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the highest level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leadership”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(BoardSource)</a:t>
            </a:r>
            <a:endParaRPr sz="44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349970" y="126180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0" y="79722"/>
            <a:ext cx="12192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US" sz="2800" b="1" i="1"/>
              <a:t/>
            </a:r>
            <a:br>
              <a:rPr lang="en-US" sz="2800" b="1" i="1"/>
            </a:br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27564" t="17267" r="28043" b="4558"/>
          <a:stretch/>
        </p:blipFill>
        <p:spPr>
          <a:xfrm>
            <a:off x="6759612" y="1765393"/>
            <a:ext cx="3547431" cy="440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4">
            <a:alphaModFix/>
          </a:blip>
          <a:srcRect l="25160" t="16809" r="26762" b="6837"/>
          <a:stretch/>
        </p:blipFill>
        <p:spPr>
          <a:xfrm>
            <a:off x="2350877" y="1765393"/>
            <a:ext cx="3448279" cy="432693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 rot="-1761465">
            <a:off x="3403942" y="3302018"/>
            <a:ext cx="597449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ALIGNMENT</a:t>
            </a:r>
            <a:endParaRPr sz="6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391798" y="109920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US" sz="2800" b="1" i="1"/>
              <a:t/>
            </a:r>
            <a:br>
              <a:rPr lang="en-US" sz="2800" b="1" i="1"/>
            </a:br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l="27564" t="17267" r="28043" b="4558"/>
          <a:stretch/>
        </p:blipFill>
        <p:spPr>
          <a:xfrm>
            <a:off x="962750" y="1638300"/>
            <a:ext cx="3774350" cy="481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100" y="1609808"/>
            <a:ext cx="3774350" cy="481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4965700" y="3683001"/>
            <a:ext cx="2679700" cy="67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1391798" y="88135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US" sz="2800" b="1" i="1"/>
              <a:t/>
            </a:r>
            <a:br>
              <a:rPr lang="en-US" sz="2800" b="1" i="1"/>
            </a:b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1206500" y="2120900"/>
            <a:ext cx="10096500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Role of the Supervisor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</a:t>
            </a:r>
            <a:r>
              <a:rPr lang="en-US" sz="32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overseer</a:t>
            </a:r>
            <a:r>
              <a:rPr lang="en-US" sz="32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whose main responsibility is to </a:t>
            </a:r>
            <a:r>
              <a:rPr lang="en-US" sz="32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</a:t>
            </a:r>
            <a:r>
              <a:rPr lang="en-US" sz="32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a group of subordinates produce/perform in a timely, quality, cost-productive and safe manner, within the parameters of the </a:t>
            </a:r>
            <a:r>
              <a:rPr lang="en-US" sz="32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JOB</a:t>
            </a:r>
            <a:r>
              <a:rPr lang="en-US" sz="32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which he/she/they were hired.</a:t>
            </a:r>
            <a:endParaRPr sz="32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711200" y="3175000"/>
            <a:ext cx="10782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1299991" y="121186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>
            <a:hlinkClick r:id="rId3"/>
          </p:cNvPr>
          <p:cNvSpPr txBox="1"/>
          <p:nvPr/>
        </p:nvSpPr>
        <p:spPr>
          <a:xfrm>
            <a:off x="2897188" y="5844663"/>
            <a:ext cx="8659850" cy="93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DD46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5871990" y="2710149"/>
            <a:ext cx="616577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EVALUATING YOUR ESP</a:t>
            </a:r>
            <a:endParaRPr sz="6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US" sz="2800" b="1" i="1"/>
              <a:t/>
            </a:r>
            <a:br>
              <a:rPr lang="en-US" sz="2800" b="1" i="1"/>
            </a:br>
            <a:endParaRPr/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3">
            <a:alphaModFix/>
          </a:blip>
          <a:srcRect l="27564" t="17267" r="28043" b="4558"/>
          <a:stretch/>
        </p:blipFill>
        <p:spPr>
          <a:xfrm>
            <a:off x="550844" y="1586429"/>
            <a:ext cx="3729974" cy="484742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4649118" y="1792274"/>
            <a:ext cx="7116589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did you hire management to do?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➢"/>
            </a:pPr>
            <a: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 educational environment (teaching and learning)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➢"/>
            </a:pPr>
            <a:r>
              <a:rPr lang="en-US" sz="2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Safeguard taxpayer’s dollars (in cooperation with Board)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➢"/>
            </a:pPr>
            <a:r>
              <a:rPr lang="en-US" sz="2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Preserve </a:t>
            </a:r>
            <a: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conducive (learning) </a:t>
            </a:r>
            <a:r>
              <a:rPr lang="en-US" sz="2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climate/culture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➢"/>
            </a:pPr>
            <a:r>
              <a:rPr lang="en-US" sz="2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Effectively </a:t>
            </a:r>
            <a: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“operate” the school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1391798" y="0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</a:pPr>
            <a:r>
              <a:rPr lang="en-US" sz="2800" b="1" i="1"/>
              <a:t/>
            </a:r>
            <a:br>
              <a:rPr lang="en-US" sz="2800" b="1" i="1"/>
            </a:br>
            <a:endParaRPr/>
          </a:p>
        </p:txBody>
      </p:sp>
      <p:sp>
        <p:nvSpPr>
          <p:cNvPr id="232" name="Google Shape;232;p27"/>
          <p:cNvSpPr txBox="1"/>
          <p:nvPr/>
        </p:nvSpPr>
        <p:spPr>
          <a:xfrm>
            <a:off x="539827" y="2120900"/>
            <a:ext cx="1116008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if management is performing . . . 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Typical Ways:</a:t>
            </a:r>
            <a:br>
              <a:rPr lang="en-US" sz="32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2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AutoNum type="arabicPeriod"/>
            </a:pPr>
            <a:r>
              <a:rPr lang="en-US" sz="32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Monthly (assurance) reporting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AutoNum type="arabicPeriod"/>
            </a:pPr>
            <a:r>
              <a:rPr lang="en-US" sz="32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Formal evaluation(s)</a:t>
            </a:r>
            <a:endParaRPr sz="32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1391798" y="176270"/>
            <a:ext cx="940840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Well is Management Performing:  Evaluating your ESP</a:t>
            </a:r>
            <a:endParaRPr sz="3600" b="1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1151</Words>
  <Application>Microsoft Office PowerPoint</Application>
  <PresentationFormat>Widescreen</PresentationFormat>
  <Paragraphs>212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Century Gothic</vt:lpstr>
      <vt:lpstr>Noto Sans Symbols</vt:lpstr>
      <vt:lpstr>Arial</vt:lpstr>
      <vt:lpstr>Calibri</vt:lpstr>
      <vt:lpstr>Ion</vt:lpstr>
      <vt:lpstr>     </vt:lpstr>
      <vt:lpstr>PowerPoint Presentation</vt:lpstr>
      <vt:lpstr>PowerPoint Presentation</vt:lpstr>
      <vt:lpstr> 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Angela Irwin</dc:creator>
  <cp:lastModifiedBy>Angela Irwin</cp:lastModifiedBy>
  <cp:revision>7</cp:revision>
  <dcterms:modified xsi:type="dcterms:W3CDTF">2019-01-21T18:37:15Z</dcterms:modified>
</cp:coreProperties>
</file>