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8" r:id="rId6"/>
    <p:sldId id="289" r:id="rId7"/>
    <p:sldId id="290" r:id="rId8"/>
    <p:sldId id="291" r:id="rId9"/>
    <p:sldId id="293" r:id="rId10"/>
    <p:sldId id="298" r:id="rId11"/>
    <p:sldId id="299" r:id="rId12"/>
    <p:sldId id="294" r:id="rId13"/>
    <p:sldId id="301" r:id="rId14"/>
    <p:sldId id="302" r:id="rId15"/>
    <p:sldId id="303" r:id="rId16"/>
    <p:sldId id="305" r:id="rId17"/>
    <p:sldId id="304" r:id="rId1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5274" autoAdjust="0"/>
  </p:normalViewPr>
  <p:slideViewPr>
    <p:cSldViewPr snapToGrid="0">
      <p:cViewPr varScale="1">
        <p:scale>
          <a:sx n="92" d="100"/>
          <a:sy n="92" d="100"/>
        </p:scale>
        <p:origin x="38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10/10/2019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10/10/2019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16861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32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9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57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73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19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1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5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88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5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55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97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43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7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10/10/2019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10/10/2019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dirty="0"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10/10/2019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oardsource.org/fundamental-topics-of-nonprofit-board-service/culture-dynamic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2019/2020 Webinar Series:  Board Best Practices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7173380" cy="233407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Preparing, Reviewing and Managing the Agenda</a:t>
            </a:r>
          </a:p>
          <a:p>
            <a:endParaRPr lang="en-US" dirty="0"/>
          </a:p>
          <a:p>
            <a:r>
              <a:rPr lang="en-US" sz="3200" dirty="0" smtClean="0"/>
              <a:t>October 14,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47389"/>
            <a:ext cx="11553372" cy="2933700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en-US" dirty="0" smtClean="0"/>
              <a:t>“</a:t>
            </a:r>
            <a:r>
              <a:rPr lang="en-US" i="1" dirty="0" smtClean="0"/>
              <a:t>Board Culture has a Significant Influence on the way your Board Carries out its Work and Shapes your Board </a:t>
            </a:r>
            <a:r>
              <a:rPr lang="en-US" i="1" dirty="0"/>
              <a:t>P</a:t>
            </a:r>
            <a:r>
              <a:rPr lang="en-US" i="1" dirty="0" smtClean="0"/>
              <a:t>erformance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600" dirty="0" err="1" smtClean="0"/>
              <a:t>BoardSource</a:t>
            </a:r>
            <a:r>
              <a:rPr lang="en-US" sz="1600" dirty="0" smtClean="0"/>
              <a:t>: </a:t>
            </a:r>
            <a:r>
              <a:rPr lang="en-US" sz="1600" dirty="0">
                <a:hlinkClick r:id="rId3"/>
              </a:rPr>
              <a:t>https://boardsource.org/fundamental-topics-of-nonprofit-board-service/culture-dynamics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7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914" y="957942"/>
            <a:ext cx="1037771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Identify/Document Board Culture</a:t>
            </a:r>
          </a:p>
          <a:p>
            <a:endParaRPr lang="en-US" sz="5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Board Culture (Defined):  Set of traditions and habits established over time that guide behavior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are your Board’s cultural expectations?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How do those expectations translate to productive meetings?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42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514" y="1132114"/>
            <a:ext cx="1140822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Characteristics of a Strong Board Culture: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healthy and respectful partnership between and among all stakeholders (i.e. board, leadership and authorizer)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Trust and candor between board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Thoughtful and productive resolution of issues or disagreements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willingness to address poor board behavior that is negatively impacting the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02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428" y="624114"/>
            <a:ext cx="1140822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Tying it All Together: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The goal is always to engage in BOTH effective and efficient meetings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Effectiveness and efficiency begins with thoughtful agenda preparation and concludes with effective agenda management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Board culture plays a significant role in yielding effective and efficient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91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943" y="1640114"/>
            <a:ext cx="114082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THANK YOU AND HAPPY FALL</a:t>
            </a:r>
            <a:endParaRPr lang="en-US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95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2318" y="2051958"/>
            <a:ext cx="11326092" cy="4152901"/>
          </a:xfrm>
        </p:spPr>
        <p:txBody>
          <a:bodyPr>
            <a:normAutofit/>
          </a:bodyPr>
          <a:lstStyle/>
          <a:p>
            <a:pPr marL="45720" indent="0" algn="ctr">
              <a:spcBef>
                <a:spcPts val="0"/>
              </a:spcBef>
              <a:buNone/>
            </a:pPr>
            <a:r>
              <a:rPr lang="en-US" sz="4400" dirty="0" smtClean="0"/>
              <a:t>The Goal:  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en-US" sz="4400" dirty="0" smtClean="0"/>
              <a:t>Efficient and Effective Board Meetings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0318" y="-118517"/>
            <a:ext cx="9133730" cy="123342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The Reality . . .</a:t>
            </a:r>
            <a:endParaRPr lang="en-US" sz="4400" dirty="0"/>
          </a:p>
        </p:txBody>
      </p:sp>
      <p:pic>
        <p:nvPicPr>
          <p:cNvPr id="1026" name="Picture 2" descr="meeting-effectiveness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27" y="1392382"/>
            <a:ext cx="8042564" cy="415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2" y="1854107"/>
            <a:ext cx="11640457" cy="123342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What Constitutes Effective </a:t>
            </a:r>
            <a:br>
              <a:rPr lang="en-US" sz="4800" dirty="0" smtClean="0"/>
            </a:br>
            <a:r>
              <a:rPr lang="en-US" sz="4800" dirty="0" smtClean="0"/>
              <a:t>AND </a:t>
            </a:r>
            <a:br>
              <a:rPr lang="en-US" sz="4800" dirty="0" smtClean="0"/>
            </a:br>
            <a:r>
              <a:rPr lang="en-US" sz="4800" dirty="0" smtClean="0"/>
              <a:t>Efficient Meetings?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656" y="2363926"/>
            <a:ext cx="10392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Thoughtful agenda development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Comprehensive review of agenda and all board materials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Effective agenda management at board meeting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9257" y="609600"/>
            <a:ext cx="10842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 smtClean="0"/>
              <a:t>Effective and Efficient Meetings Include</a:t>
            </a:r>
            <a:r>
              <a:rPr lang="en-US" sz="5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03" y="-304800"/>
            <a:ext cx="9895610" cy="2933700"/>
          </a:xfrm>
        </p:spPr>
        <p:txBody>
          <a:bodyPr/>
          <a:lstStyle/>
          <a:p>
            <a:r>
              <a:rPr lang="en-US" dirty="0" smtClean="0"/>
              <a:t>Thoughtful Agenda Development: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5" y="2628900"/>
            <a:ext cx="9809018" cy="18669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Find balance between “underloading” and “overloading” agenda</a:t>
            </a:r>
          </a:p>
          <a:p>
            <a:pPr marL="457200" indent="-457200">
              <a:buAutoNum type="arabicPeriod"/>
            </a:pPr>
            <a:r>
              <a:rPr lang="en-US" dirty="0" smtClean="0"/>
              <a:t>Keep agenda substantive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 agenda for meeting “sprints” not “marathons”</a:t>
            </a:r>
          </a:p>
          <a:p>
            <a:pPr marL="457200" indent="-457200">
              <a:buAutoNum type="arabicPeriod"/>
            </a:pPr>
            <a:r>
              <a:rPr lang="en-US" dirty="0" smtClean="0"/>
              <a:t>Formally track carry over agenda items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When/where and how to place special or “calendar” agenda topics (i.e. NWEA testing, student application </a:t>
            </a:r>
            <a:r>
              <a:rPr lang="en-US" smtClean="0"/>
              <a:t>and </a:t>
            </a:r>
            <a:r>
              <a:rPr lang="en-US" smtClean="0"/>
              <a:t>enrollment, </a:t>
            </a:r>
            <a:r>
              <a:rPr lang="en-US" dirty="0" smtClean="0"/>
              <a:t>annual meeting, budget hearing, closed sessions,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30" y="176646"/>
            <a:ext cx="10629900" cy="2933700"/>
          </a:xfrm>
        </p:spPr>
        <p:txBody>
          <a:bodyPr/>
          <a:lstStyle/>
          <a:p>
            <a:r>
              <a:rPr lang="en-US" dirty="0" smtClean="0"/>
              <a:t>Comprehensive Review of Materials: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5" y="3110346"/>
            <a:ext cx="9809018" cy="118476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Be certain materials are being received well enough in advance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Develop/use agenda/materials review template</a:t>
            </a:r>
          </a:p>
          <a:p>
            <a:pPr marL="457200" indent="-457200">
              <a:buAutoNum type="arabicPeriod"/>
            </a:pPr>
            <a:r>
              <a:rPr lang="en-US" dirty="0" smtClean="0"/>
              <a:t>Review materials in accordance with board-adopted policy</a:t>
            </a:r>
          </a:p>
          <a:p>
            <a:pPr marL="457200" indent="-457200">
              <a:buAutoNum type="arabicPeriod"/>
            </a:pPr>
            <a:r>
              <a:rPr lang="en-US" dirty="0" smtClean="0"/>
              <a:t>Set procedure for routing questions about information to be discussed at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445" y="176646"/>
            <a:ext cx="11164784" cy="2933700"/>
          </a:xfrm>
        </p:spPr>
        <p:txBody>
          <a:bodyPr/>
          <a:lstStyle/>
          <a:p>
            <a:r>
              <a:rPr lang="en-US" dirty="0" smtClean="0"/>
              <a:t>Effective Agenda Management: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395" y="3110346"/>
            <a:ext cx="9809018" cy="118476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Not just the “job” of the board president</a:t>
            </a:r>
          </a:p>
          <a:p>
            <a:pPr marL="457200" indent="-457200">
              <a:buAutoNum type="arabicPeriod"/>
            </a:pPr>
            <a:r>
              <a:rPr lang="en-US" dirty="0" smtClean="0"/>
              <a:t>Set time limits per discussion/agenda item(s)</a:t>
            </a:r>
          </a:p>
          <a:p>
            <a:pPr marL="457200" indent="-457200">
              <a:buAutoNum type="arabicPeriod"/>
            </a:pPr>
            <a:r>
              <a:rPr lang="en-US" dirty="0" smtClean="0"/>
              <a:t>Know when to establish committee(s)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meetings to get questions answered and deliberate on policy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9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389" y="277333"/>
            <a:ext cx="8183153" cy="3507549"/>
          </a:xfrm>
        </p:spPr>
        <p:txBody>
          <a:bodyPr>
            <a:normAutofit/>
          </a:bodyPr>
          <a:lstStyle/>
          <a:p>
            <a:r>
              <a:rPr lang="en-US" dirty="0" smtClean="0"/>
              <a:t>How Does Board Culture Impact Meeting Effectiveness and Efficiency?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a4f35948-e619-41b3-aa29-22878b09cfd2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0262f94-9f35-4ac3-9a90-690165a166b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144</TotalTime>
  <Words>384</Words>
  <Application>Microsoft Office PowerPoint</Application>
  <PresentationFormat>Widescreen</PresentationFormat>
  <Paragraphs>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</vt:lpstr>
      <vt:lpstr>Wingdings</vt:lpstr>
      <vt:lpstr>Back to School 16x9</vt:lpstr>
      <vt:lpstr>2019/2020 Webinar Series:  Board Best Practices</vt:lpstr>
      <vt:lpstr>PowerPoint Presentation</vt:lpstr>
      <vt:lpstr>The Reality . . .</vt:lpstr>
      <vt:lpstr>What Constitutes Effective  AND  Efficient Meetings?</vt:lpstr>
      <vt:lpstr>PowerPoint Presentation</vt:lpstr>
      <vt:lpstr>Thoughtful Agenda Development:</vt:lpstr>
      <vt:lpstr>Comprehensive Review of Materials:</vt:lpstr>
      <vt:lpstr>Effective Agenda Management:</vt:lpstr>
      <vt:lpstr>How Does Board Culture Impact Meeting Effectiveness and Efficiency?</vt:lpstr>
      <vt:lpstr>“Board Culture has a Significant Influence on the way your Board Carries out its Work and Shapes your Board Performance.”  BoardSource: https://boardsource.org/fundamental-topics-of-nonprofit-board-service/culture-dynamics /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2019/2020 Webinar Series</dc:title>
  <dc:creator>Angela Irwin</dc:creator>
  <cp:lastModifiedBy>Angela Irwin</cp:lastModifiedBy>
  <cp:revision>16</cp:revision>
  <cp:lastPrinted>2019-10-09T13:34:26Z</cp:lastPrinted>
  <dcterms:created xsi:type="dcterms:W3CDTF">2019-09-24T13:40:11Z</dcterms:created>
  <dcterms:modified xsi:type="dcterms:W3CDTF">2019-10-10T14:35:58Z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