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68" r:id="rId2"/>
    <p:sldId id="258" r:id="rId3"/>
    <p:sldId id="306" r:id="rId4"/>
    <p:sldId id="305" r:id="rId5"/>
    <p:sldId id="304" r:id="rId6"/>
    <p:sldId id="315" r:id="rId7"/>
    <p:sldId id="310" r:id="rId8"/>
    <p:sldId id="308" r:id="rId9"/>
    <p:sldId id="262" r:id="rId10"/>
    <p:sldId id="311" r:id="rId11"/>
    <p:sldId id="312" r:id="rId12"/>
    <p:sldId id="309" r:id="rId13"/>
    <p:sldId id="313" r:id="rId14"/>
    <p:sldId id="314" r:id="rId15"/>
    <p:sldId id="31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94660"/>
  </p:normalViewPr>
  <p:slideViewPr>
    <p:cSldViewPr snapToGrid="0" showGuides="1">
      <p:cViewPr varScale="1">
        <p:scale>
          <a:sx n="81" d="100"/>
          <a:sy n="81" d="100"/>
        </p:scale>
        <p:origin x="768" y="62"/>
      </p:cViewPr>
      <p:guideLst>
        <p:guide orient="horz" pos="2160"/>
        <p:guide pos="3840"/>
      </p:guideLst>
    </p:cSldViewPr>
  </p:slideViewPr>
  <p:notesTextViewPr>
    <p:cViewPr>
      <p:scale>
        <a:sx n="1" d="1"/>
        <a:sy n="1" d="1"/>
      </p:scale>
      <p:origin x="0" y="0"/>
    </p:cViewPr>
  </p:notesTextViewPr>
  <p:notesViewPr>
    <p:cSldViewPr snapToGrid="0" showGuides="1">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F93605-0C0C-4258-9724-5F2F9BB3BC90}" type="datetimeFigureOut">
              <a:rPr lang="en-US" smtClean="0"/>
              <a:t>4/28/2020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3FFE7F-C917-439A-8026-3D301EB5CC28}" type="slidenum">
              <a:rPr lang="en-US" smtClean="0"/>
              <a:t>‹#›</a:t>
            </a:fld>
            <a:endParaRPr lang="en-US"/>
          </a:p>
        </p:txBody>
      </p:sp>
    </p:spTree>
    <p:extLst>
      <p:ext uri="{BB962C8B-B14F-4D97-AF65-F5344CB8AC3E}">
        <p14:creationId xmlns:p14="http://schemas.microsoft.com/office/powerpoint/2010/main" val="752799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31B3D-E4E3-4A80-AB70-C5564C267266}" type="datetimeFigureOut">
              <a:rPr lang="en-US" smtClean="0"/>
              <a:t>4/28/2020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0B30D-C07A-425B-A90C-BA7BEB191079}" type="slidenum">
              <a:rPr lang="en-US" smtClean="0"/>
              <a:t>‹#›</a:t>
            </a:fld>
            <a:endParaRPr lang="en-US"/>
          </a:p>
        </p:txBody>
      </p:sp>
    </p:spTree>
    <p:extLst>
      <p:ext uri="{BB962C8B-B14F-4D97-AF65-F5344CB8AC3E}">
        <p14:creationId xmlns:p14="http://schemas.microsoft.com/office/powerpoint/2010/main" val="372319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Preparing, Reviewing and Managing the Agenda (October 2019);  Ensuring Orderly and Efficient Meetings (January 2020); Reporting (Feb. 2020)</a:t>
            </a:r>
          </a:p>
          <a:p>
            <a:r>
              <a:rPr lang="en-US" dirty="0"/>
              <a:t>Agenda preparation: Thoughtful agenda development; comprehensive review of agenda and all materials; managing agenda, effectively, at board meeting</a:t>
            </a:r>
          </a:p>
          <a:p>
            <a:r>
              <a:rPr lang="en-US" dirty="0"/>
              <a:t>Ensuring Orderly and Efficient Meetings; Knowing and understanding guiding documents</a:t>
            </a:r>
          </a:p>
          <a:p>
            <a:r>
              <a:rPr lang="en-US" dirty="0"/>
              <a:t>Reporting: Three steps:  establish/understand goals; articulate reporting expectations; track performance directly to goals</a:t>
            </a:r>
          </a:p>
          <a:p>
            <a:r>
              <a:rPr lang="en-US" dirty="0"/>
              <a:t>Tonight – next “agenda” item:  old and new business . . . </a:t>
            </a:r>
          </a:p>
        </p:txBody>
      </p:sp>
      <p:sp>
        <p:nvSpPr>
          <p:cNvPr id="4" name="Slide Number Placeholder 3"/>
          <p:cNvSpPr>
            <a:spLocks noGrp="1"/>
          </p:cNvSpPr>
          <p:nvPr>
            <p:ph type="sldNum" sz="quarter" idx="5"/>
          </p:nvPr>
        </p:nvSpPr>
        <p:spPr/>
        <p:txBody>
          <a:bodyPr/>
          <a:lstStyle/>
          <a:p>
            <a:fld id="{4EC0B30D-C07A-425B-A90C-BA7BEB191079}" type="slidenum">
              <a:rPr lang="en-US" smtClean="0"/>
              <a:t>2</a:t>
            </a:fld>
            <a:endParaRPr lang="en-US"/>
          </a:p>
        </p:txBody>
      </p:sp>
    </p:spTree>
    <p:extLst>
      <p:ext uri="{BB962C8B-B14F-4D97-AF65-F5344CB8AC3E}">
        <p14:creationId xmlns:p14="http://schemas.microsoft.com/office/powerpoint/2010/main" val="4116862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define old and new business . . .</a:t>
            </a:r>
          </a:p>
        </p:txBody>
      </p:sp>
      <p:sp>
        <p:nvSpPr>
          <p:cNvPr id="4" name="Slide Number Placeholder 3"/>
          <p:cNvSpPr>
            <a:spLocks noGrp="1"/>
          </p:cNvSpPr>
          <p:nvPr>
            <p:ph type="sldNum" sz="quarter" idx="5"/>
          </p:nvPr>
        </p:nvSpPr>
        <p:spPr/>
        <p:txBody>
          <a:bodyPr/>
          <a:lstStyle/>
          <a:p>
            <a:fld id="{4EC0B30D-C07A-425B-A90C-BA7BEB191079}" type="slidenum">
              <a:rPr lang="en-US" smtClean="0"/>
              <a:t>3</a:t>
            </a:fld>
            <a:endParaRPr lang="en-US"/>
          </a:p>
        </p:txBody>
      </p:sp>
    </p:spTree>
    <p:extLst>
      <p:ext uri="{BB962C8B-B14F-4D97-AF65-F5344CB8AC3E}">
        <p14:creationId xmlns:p14="http://schemas.microsoft.com/office/powerpoint/2010/main" val="2488712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look at how old and new business is addressed and then add another agenda element: unfinished business; we use old and unfinished business, interchangeably; however, they function differently – serve different purposes</a:t>
            </a:r>
          </a:p>
        </p:txBody>
      </p:sp>
      <p:sp>
        <p:nvSpPr>
          <p:cNvPr id="4" name="Slide Number Placeholder 3"/>
          <p:cNvSpPr>
            <a:spLocks noGrp="1"/>
          </p:cNvSpPr>
          <p:nvPr>
            <p:ph type="sldNum" sz="quarter" idx="5"/>
          </p:nvPr>
        </p:nvSpPr>
        <p:spPr/>
        <p:txBody>
          <a:bodyPr/>
          <a:lstStyle/>
          <a:p>
            <a:fld id="{4EC0B30D-C07A-425B-A90C-BA7BEB191079}" type="slidenum">
              <a:rPr lang="en-US" smtClean="0"/>
              <a:t>4</a:t>
            </a:fld>
            <a:endParaRPr lang="en-US"/>
          </a:p>
        </p:txBody>
      </p:sp>
    </p:spTree>
    <p:extLst>
      <p:ext uri="{BB962C8B-B14F-4D97-AF65-F5344CB8AC3E}">
        <p14:creationId xmlns:p14="http://schemas.microsoft.com/office/powerpoint/2010/main" val="1743681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how unfinished business works on the agenda, practically – agenda we reviewed, together, in our orderly and efficient meeting session – let’s look at that same agenda tonight and compare discussion items . . .</a:t>
            </a:r>
          </a:p>
          <a:p>
            <a:r>
              <a:rPr lang="en-US" dirty="0"/>
              <a:t>New business from January becomes old business in April because the Board approved the subject being discussed, further – items were closed as a result of Board action – because they are being re-opened for discussion, they fall under Old Business, NOT New Business or Unfinished; conversely in January, under old business, we began discussing parent involvement and facility use; however, it was not completed or finished; therefore, in April it is classified as unfinished business . . .</a:t>
            </a:r>
          </a:p>
        </p:txBody>
      </p:sp>
      <p:sp>
        <p:nvSpPr>
          <p:cNvPr id="4" name="Slide Number Placeholder 3"/>
          <p:cNvSpPr>
            <a:spLocks noGrp="1"/>
          </p:cNvSpPr>
          <p:nvPr>
            <p:ph type="sldNum" sz="quarter" idx="5"/>
          </p:nvPr>
        </p:nvSpPr>
        <p:spPr/>
        <p:txBody>
          <a:bodyPr/>
          <a:lstStyle/>
          <a:p>
            <a:fld id="{4EC0B30D-C07A-425B-A90C-BA7BEB191079}" type="slidenum">
              <a:rPr lang="en-US" smtClean="0"/>
              <a:t>5</a:t>
            </a:fld>
            <a:endParaRPr lang="en-US"/>
          </a:p>
        </p:txBody>
      </p:sp>
    </p:spTree>
    <p:extLst>
      <p:ext uri="{BB962C8B-B14F-4D97-AF65-F5344CB8AC3E}">
        <p14:creationId xmlns:p14="http://schemas.microsoft.com/office/powerpoint/2010/main" val="2920307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C0B30D-C07A-425B-A90C-BA7BEB191079}" type="slidenum">
              <a:rPr lang="en-US" smtClean="0"/>
              <a:t>6</a:t>
            </a:fld>
            <a:endParaRPr lang="en-US"/>
          </a:p>
        </p:txBody>
      </p:sp>
    </p:spTree>
    <p:extLst>
      <p:ext uri="{BB962C8B-B14F-4D97-AF65-F5344CB8AC3E}">
        <p14:creationId xmlns:p14="http://schemas.microsoft.com/office/powerpoint/2010/main" val="2416169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to discuss old/new and unfinished business, now, in the context of your current meeting structure – virtual . . .</a:t>
            </a:r>
          </a:p>
        </p:txBody>
      </p:sp>
      <p:sp>
        <p:nvSpPr>
          <p:cNvPr id="4" name="Slide Number Placeholder 3"/>
          <p:cNvSpPr>
            <a:spLocks noGrp="1"/>
          </p:cNvSpPr>
          <p:nvPr>
            <p:ph type="sldNum" sz="quarter" idx="5"/>
          </p:nvPr>
        </p:nvSpPr>
        <p:spPr/>
        <p:txBody>
          <a:bodyPr/>
          <a:lstStyle/>
          <a:p>
            <a:fld id="{4EC0B30D-C07A-425B-A90C-BA7BEB191079}" type="slidenum">
              <a:rPr lang="en-US" smtClean="0"/>
              <a:t>7</a:t>
            </a:fld>
            <a:endParaRPr lang="en-US"/>
          </a:p>
        </p:txBody>
      </p:sp>
    </p:spTree>
    <p:extLst>
      <p:ext uri="{BB962C8B-B14F-4D97-AF65-F5344CB8AC3E}">
        <p14:creationId xmlns:p14="http://schemas.microsoft.com/office/powerpoint/2010/main" val="669976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OMA discuss postings and minutes . . .</a:t>
            </a:r>
          </a:p>
        </p:txBody>
      </p:sp>
      <p:sp>
        <p:nvSpPr>
          <p:cNvPr id="4" name="Slide Number Placeholder 3"/>
          <p:cNvSpPr>
            <a:spLocks noGrp="1"/>
          </p:cNvSpPr>
          <p:nvPr>
            <p:ph type="sldNum" sz="quarter" idx="5"/>
          </p:nvPr>
        </p:nvSpPr>
        <p:spPr/>
        <p:txBody>
          <a:bodyPr/>
          <a:lstStyle/>
          <a:p>
            <a:fld id="{4EC0B30D-C07A-425B-A90C-BA7BEB191079}" type="slidenum">
              <a:rPr lang="en-US" smtClean="0"/>
              <a:t>8</a:t>
            </a:fld>
            <a:endParaRPr lang="en-US"/>
          </a:p>
        </p:txBody>
      </p:sp>
    </p:spTree>
    <p:extLst>
      <p:ext uri="{BB962C8B-B14F-4D97-AF65-F5344CB8AC3E}">
        <p14:creationId xmlns:p14="http://schemas.microsoft.com/office/powerpoint/2010/main" val="27202886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245434"/>
            <a:ext cx="8686800" cy="1464906"/>
          </a:xfrm>
        </p:spPr>
        <p:txBody>
          <a:bodyPr anchor="b">
            <a:normAutofit/>
          </a:bodyPr>
          <a:lstStyle>
            <a:lvl1pPr algn="l">
              <a:lnSpc>
                <a:spcPct val="80000"/>
              </a:lnSpc>
              <a:defRPr sz="4800">
                <a:solidFill>
                  <a:schemeClr val="bg1"/>
                </a:solidFill>
                <a:effectLst>
                  <a:outerShdw blurRad="63500" algn="ctr" rotWithShape="0">
                    <a:prstClr val="black">
                      <a:alpha val="4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066800" y="5731795"/>
            <a:ext cx="8686800" cy="440405"/>
          </a:xfrm>
        </p:spPr>
        <p:txBody>
          <a:bodyPr/>
          <a:lstStyle>
            <a:lvl1pPr marL="0" indent="0" algn="l">
              <a:spcBef>
                <a:spcPts val="0"/>
              </a:spcBef>
              <a:buNone/>
              <a:defRPr sz="2400">
                <a:solidFill>
                  <a:schemeClr val="bg1"/>
                </a:solidFill>
                <a:effectLst>
                  <a:outerShdw blurRad="635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457200"/>
            <a:ext cx="18288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457200"/>
            <a:ext cx="7955280" cy="5719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rge Photo">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FDA3C530-12F9-48FC-BC5E-D34BDC504BC6}"/>
              </a:ext>
            </a:extLst>
          </p:cNvPr>
          <p:cNvSpPr>
            <a:spLocks noGrp="1"/>
          </p:cNvSpPr>
          <p:nvPr>
            <p:ph type="pic" sz="quarter" idx="16" hasCustomPrompt="1"/>
          </p:nvPr>
        </p:nvSpPr>
        <p:spPr>
          <a:xfrm>
            <a:off x="144000" y="143999"/>
            <a:ext cx="11905200" cy="6047999"/>
          </a:xfrm>
          <a:solidFill>
            <a:schemeClr val="bg1">
              <a:lumMod val="95000"/>
            </a:schemeClr>
          </a:solidFill>
        </p:spPr>
        <p:txBody>
          <a:bodyPr lIns="0" rIns="0"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64900" y="4910452"/>
            <a:ext cx="4101900" cy="773546"/>
          </a:xfrm>
          <a:solidFill>
            <a:schemeClr val="tx1"/>
          </a:solidFill>
        </p:spPr>
        <p:txBody>
          <a:bodyPr lIns="180000" tIns="72000" rIns="180000" anchor="t"/>
          <a:lstStyle>
            <a:lvl1pPr marL="0" indent="0">
              <a:buNone/>
              <a:defRPr>
                <a:solidFill>
                  <a:schemeClr val="bg1"/>
                </a:solidFill>
                <a:latin typeface="+mj-lt"/>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Enter your caption</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2" name="Slide Number Placeholder 1">
            <a:extLst>
              <a:ext uri="{FF2B5EF4-FFF2-40B4-BE49-F238E27FC236}">
                <a16:creationId xmlns:a16="http://schemas.microsoft.com/office/drawing/2014/main" id="{3EC14527-4DF5-4A98-AE66-C80F3B8E6D2E}"/>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5" name="Title 4">
            <a:extLst>
              <a:ext uri="{FF2B5EF4-FFF2-40B4-BE49-F238E27FC236}">
                <a16:creationId xmlns:a16="http://schemas.microsoft.com/office/drawing/2014/main" id="{878C031A-1E1B-4E18-9052-CA663975447C}"/>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122371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518"/>
            <a:ext cx="10058400" cy="118872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4242816"/>
            <a:ext cx="8686800" cy="1463040"/>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1066799" y="5733288"/>
            <a:ext cx="8686800" cy="438912"/>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t>4/28/2020</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46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46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CC0096-1860-4642-9CD2-0079EA5E7CD1}" type="datetimeFigureOut">
              <a:rPr lang="en-US" smtClean="0"/>
              <a:t>4/28/2020</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CC0096-1860-4642-9CD2-0079EA5E7CD1}" type="datetimeFigureOut">
              <a:rPr lang="en-US" smtClean="0"/>
              <a:t>4/28/2020</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smtClean="0"/>
              <a:t>4/28/2020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0672"/>
            <a:ext cx="4663440" cy="1828800"/>
          </a:xfrm>
        </p:spPr>
        <p:txBody>
          <a:bodyPr anchor="b">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685799" y="457200"/>
            <a:ext cx="5410201" cy="57150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3099"/>
            <a:ext cx="4663440" cy="1828800"/>
          </a:xfrm>
        </p:spPr>
        <p:txBody>
          <a:bodyPr anchor="b">
            <a:normAutofit/>
          </a:bodyPr>
          <a:lstStyle>
            <a:lvl1pPr>
              <a:defRPr sz="360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0"/>
            <a:ext cx="60960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457518"/>
            <a:ext cx="10058400" cy="118872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1905001"/>
            <a:ext cx="100584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6800" y="6400800"/>
            <a:ext cx="1097280" cy="228600"/>
          </a:xfrm>
          <a:prstGeom prst="rect">
            <a:avLst/>
          </a:prstGeom>
        </p:spPr>
        <p:txBody>
          <a:bodyPr vert="horz" lIns="91440" tIns="45720" rIns="91440" bIns="45720" rtlCol="0" anchor="ctr"/>
          <a:lstStyle>
            <a:lvl1pPr algn="l">
              <a:defRPr sz="1100">
                <a:solidFill>
                  <a:schemeClr val="tx1"/>
                </a:solidFill>
              </a:defRPr>
            </a:lvl1pPr>
          </a:lstStyle>
          <a:p>
            <a:fld id="{37CC0096-1860-4642-9CD2-0079EA5E7CD1}" type="datetimeFigureOut">
              <a:rPr lang="en-US" smtClean="0"/>
              <a:pPr/>
              <a:t>4/28/2020</a:t>
            </a:fld>
            <a:endParaRPr lang="en-US" dirty="0"/>
          </a:p>
        </p:txBody>
      </p:sp>
      <p:sp>
        <p:nvSpPr>
          <p:cNvPr id="5" name="Footer Placeholder 4"/>
          <p:cNvSpPr>
            <a:spLocks noGrp="1"/>
          </p:cNvSpPr>
          <p:nvPr>
            <p:ph type="ftr" sz="quarter" idx="3"/>
          </p:nvPr>
        </p:nvSpPr>
        <p:spPr>
          <a:xfrm>
            <a:off x="2422849" y="6400800"/>
            <a:ext cx="7315200" cy="228600"/>
          </a:xfrm>
          <a:prstGeom prst="rect">
            <a:avLst/>
          </a:prstGeom>
        </p:spPr>
        <p:txBody>
          <a:bodyPr vert="horz" lIns="91440" tIns="45720" rIns="91440" bIns="45720" rtlCol="0" anchor="ctr"/>
          <a:lstStyle>
            <a:lvl1pPr algn="ctr">
              <a:defRPr sz="1100">
                <a:solidFill>
                  <a:schemeClr val="tx1"/>
                </a:solidFill>
              </a:defRPr>
            </a:lvl1pPr>
          </a:lstStyle>
          <a:p>
            <a:endParaRPr lang="en-US" dirty="0"/>
          </a:p>
        </p:txBody>
      </p:sp>
      <p:sp>
        <p:nvSpPr>
          <p:cNvPr id="6" name="Slide Number Placeholder 5"/>
          <p:cNvSpPr>
            <a:spLocks noGrp="1"/>
          </p:cNvSpPr>
          <p:nvPr>
            <p:ph type="sldNum" sz="quarter" idx="4"/>
          </p:nvPr>
        </p:nvSpPr>
        <p:spPr>
          <a:xfrm>
            <a:off x="10027920" y="6400800"/>
            <a:ext cx="1097280" cy="228600"/>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Board Best Practices</a:t>
            </a:r>
          </a:p>
        </p:txBody>
      </p:sp>
      <p:sp>
        <p:nvSpPr>
          <p:cNvPr id="3" name="Subtitle 2"/>
          <p:cNvSpPr>
            <a:spLocks noGrp="1"/>
          </p:cNvSpPr>
          <p:nvPr>
            <p:ph type="subTitle" idx="1"/>
          </p:nvPr>
        </p:nvSpPr>
        <p:spPr/>
        <p:txBody>
          <a:bodyPr/>
          <a:lstStyle/>
          <a:p>
            <a:r>
              <a:rPr lang="en-US" dirty="0"/>
              <a:t>Old and New Business </a:t>
            </a:r>
          </a:p>
        </p:txBody>
      </p:sp>
    </p:spTree>
    <p:extLst>
      <p:ext uri="{BB962C8B-B14F-4D97-AF65-F5344CB8AC3E}">
        <p14:creationId xmlns:p14="http://schemas.microsoft.com/office/powerpoint/2010/main" val="237011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95A590C-2C79-43F3-BB9B-7883355B897D}"/>
              </a:ext>
            </a:extLst>
          </p:cNvPr>
          <p:cNvSpPr>
            <a:spLocks noGrp="1"/>
          </p:cNvSpPr>
          <p:nvPr>
            <p:ph type="title"/>
          </p:nvPr>
        </p:nvSpPr>
        <p:spPr>
          <a:xfrm>
            <a:off x="208503" y="985021"/>
            <a:ext cx="8686800" cy="1462088"/>
          </a:xfrm>
        </p:spPr>
        <p:txBody>
          <a:bodyPr>
            <a:normAutofit fontScale="90000"/>
          </a:bodyPr>
          <a:lstStyle/>
          <a:p>
            <a:r>
              <a:rPr lang="en-US" sz="4400" dirty="0"/>
              <a:t>Board Best Practices</a:t>
            </a:r>
            <a:br>
              <a:rPr lang="en-US" dirty="0"/>
            </a:br>
            <a:r>
              <a:rPr lang="en-US" sz="3600" dirty="0"/>
              <a:t>Addressing Board Business in a Virtual Format</a:t>
            </a:r>
            <a:br>
              <a:rPr lang="en-US" sz="3600" dirty="0"/>
            </a:br>
            <a:r>
              <a:rPr lang="en-US" sz="3300" dirty="0"/>
              <a:t>Continuity of Learning (Plans)</a:t>
            </a:r>
            <a:br>
              <a:rPr lang="en-US" sz="3300" dirty="0"/>
            </a:br>
            <a:br>
              <a:rPr lang="en-US" dirty="0"/>
            </a:br>
            <a:endParaRPr lang="en-US" sz="2200" dirty="0"/>
          </a:p>
        </p:txBody>
      </p:sp>
      <p:sp>
        <p:nvSpPr>
          <p:cNvPr id="2" name="TextBox 1">
            <a:extLst>
              <a:ext uri="{FF2B5EF4-FFF2-40B4-BE49-F238E27FC236}">
                <a16:creationId xmlns:a16="http://schemas.microsoft.com/office/drawing/2014/main" id="{43AFDF2E-DBE2-463D-B842-B0FDC2807A77}"/>
              </a:ext>
            </a:extLst>
          </p:cNvPr>
          <p:cNvSpPr txBox="1"/>
          <p:nvPr/>
        </p:nvSpPr>
        <p:spPr>
          <a:xfrm>
            <a:off x="146359" y="1494123"/>
            <a:ext cx="10946167" cy="4524315"/>
          </a:xfrm>
          <a:prstGeom prst="rect">
            <a:avLst/>
          </a:prstGeom>
          <a:noFill/>
        </p:spPr>
        <p:txBody>
          <a:bodyPr wrap="square" rtlCol="0">
            <a:spAutoFit/>
          </a:bodyPr>
          <a:lstStyle/>
          <a:p>
            <a:pPr marL="285750" indent="-285750">
              <a:buFont typeface="Wingdings" panose="05000000000000000000" pitchFamily="2" charset="2"/>
              <a:buChar char="ü"/>
            </a:pPr>
            <a:endParaRPr lang="en-US" i="1" dirty="0"/>
          </a:p>
          <a:p>
            <a:r>
              <a:rPr lang="en-US" i="1" dirty="0"/>
              <a:t>New Business:  Learning Plans</a:t>
            </a:r>
          </a:p>
          <a:p>
            <a:pPr marL="742950" lvl="1" indent="-285750">
              <a:buFont typeface="Wingdings" panose="05000000000000000000" pitchFamily="2" charset="2"/>
              <a:buChar char="§"/>
            </a:pPr>
            <a:r>
              <a:rPr lang="en-US" i="1" dirty="0"/>
              <a:t>Student Learning:  </a:t>
            </a:r>
          </a:p>
          <a:p>
            <a:pPr marL="1200150" lvl="2" indent="-285750">
              <a:buFont typeface="Wingdings" panose="05000000000000000000" pitchFamily="2" charset="2"/>
              <a:buChar char="Ø"/>
            </a:pPr>
            <a:r>
              <a:rPr lang="en-US" i="1" dirty="0"/>
              <a:t>The goal:  maximize teaching and learning in a “remote” format</a:t>
            </a:r>
          </a:p>
          <a:p>
            <a:pPr marL="1200150" lvl="2" indent="-285750">
              <a:buFont typeface="Wingdings" panose="05000000000000000000" pitchFamily="2" charset="2"/>
              <a:buChar char="Ø"/>
            </a:pPr>
            <a:r>
              <a:rPr lang="en-US" i="1" dirty="0"/>
              <a:t>Flexibility – Governor did not dictate the “how” of remote learning; complete creativity and flexibility to consider YOUR student environment and unique learning styles</a:t>
            </a:r>
          </a:p>
          <a:p>
            <a:pPr marL="742950" lvl="1" indent="-285750">
              <a:buFont typeface="Wingdings" panose="05000000000000000000" pitchFamily="2" charset="2"/>
              <a:buChar char="§"/>
            </a:pPr>
            <a:r>
              <a:rPr lang="en-US" i="1" dirty="0"/>
              <a:t>Academic Priorities:</a:t>
            </a:r>
          </a:p>
          <a:p>
            <a:pPr marL="1200150" lvl="2" indent="-285750">
              <a:buFont typeface="Wingdings" panose="05000000000000000000" pitchFamily="2" charset="2"/>
              <a:buChar char="Ø"/>
            </a:pPr>
            <a:r>
              <a:rPr lang="en-US" i="1" dirty="0"/>
              <a:t>Student engagement and participation</a:t>
            </a:r>
          </a:p>
          <a:p>
            <a:pPr marL="1200150" lvl="2" indent="-285750">
              <a:buFont typeface="Wingdings" panose="05000000000000000000" pitchFamily="2" charset="2"/>
              <a:buChar char="Ø"/>
            </a:pPr>
            <a:r>
              <a:rPr lang="en-US" i="1" dirty="0"/>
              <a:t>Teacher engagement and participation</a:t>
            </a:r>
          </a:p>
          <a:p>
            <a:pPr marL="1200150" lvl="2" indent="-285750">
              <a:buFont typeface="Wingdings" panose="05000000000000000000" pitchFamily="2" charset="2"/>
              <a:buChar char="Ø"/>
            </a:pPr>
            <a:r>
              <a:rPr lang="en-US" i="1" dirty="0"/>
              <a:t>Ensure student readiness for succeeding grade</a:t>
            </a:r>
          </a:p>
          <a:p>
            <a:pPr marL="1200150" lvl="2" indent="-285750">
              <a:buFont typeface="Wingdings" panose="05000000000000000000" pitchFamily="2" charset="2"/>
              <a:buChar char="Ø"/>
            </a:pPr>
            <a:endParaRPr lang="en-US" i="1" dirty="0"/>
          </a:p>
          <a:p>
            <a:pPr marL="365760" lvl="2"/>
            <a:r>
              <a:rPr lang="en-US" i="1" dirty="0"/>
              <a:t>	Considerations:  How will school leadership ensure priorities?  What will reporting look like to the 	Board?</a:t>
            </a:r>
          </a:p>
          <a:p>
            <a:pPr lvl="2"/>
            <a:endParaRPr lang="en-US" i="1" dirty="0"/>
          </a:p>
          <a:p>
            <a:endParaRPr lang="en-US" dirty="0"/>
          </a:p>
          <a:p>
            <a:pPr marL="285750" indent="-285750">
              <a:buFont typeface="Arial" panose="020B0604020202020204" pitchFamily="34" charset="0"/>
              <a:buChar char="•"/>
            </a:pPr>
            <a:endParaRPr lang="en-US" dirty="0"/>
          </a:p>
        </p:txBody>
      </p:sp>
      <p:pic>
        <p:nvPicPr>
          <p:cNvPr id="5" name="Graphic 4" descr="Group brainstorm">
            <a:extLst>
              <a:ext uri="{FF2B5EF4-FFF2-40B4-BE49-F238E27FC236}">
                <a16:creationId xmlns:a16="http://schemas.microsoft.com/office/drawing/2014/main" id="{95D9667D-74A1-48EA-8E4A-C73299E3D4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5074" y="4268849"/>
            <a:ext cx="914400" cy="914400"/>
          </a:xfrm>
          <a:prstGeom prst="rect">
            <a:avLst/>
          </a:prstGeom>
        </p:spPr>
      </p:pic>
    </p:spTree>
    <p:extLst>
      <p:ext uri="{BB962C8B-B14F-4D97-AF65-F5344CB8AC3E}">
        <p14:creationId xmlns:p14="http://schemas.microsoft.com/office/powerpoint/2010/main" val="3007018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95A590C-2C79-43F3-BB9B-7883355B897D}"/>
              </a:ext>
            </a:extLst>
          </p:cNvPr>
          <p:cNvSpPr>
            <a:spLocks noGrp="1"/>
          </p:cNvSpPr>
          <p:nvPr>
            <p:ph type="title"/>
          </p:nvPr>
        </p:nvSpPr>
        <p:spPr>
          <a:xfrm>
            <a:off x="146359" y="905121"/>
            <a:ext cx="8686800" cy="1462088"/>
          </a:xfrm>
        </p:spPr>
        <p:txBody>
          <a:bodyPr>
            <a:normAutofit fontScale="90000"/>
          </a:bodyPr>
          <a:lstStyle/>
          <a:p>
            <a:r>
              <a:rPr lang="en-US" sz="4400" dirty="0"/>
              <a:t>Board Best Practices</a:t>
            </a:r>
            <a:br>
              <a:rPr lang="en-US" dirty="0"/>
            </a:br>
            <a:r>
              <a:rPr lang="en-US" sz="3600" dirty="0"/>
              <a:t>Addressing Board Business in a Virtual Format</a:t>
            </a:r>
            <a:br>
              <a:rPr lang="en-US" sz="3600" dirty="0"/>
            </a:br>
            <a:r>
              <a:rPr lang="en-US" sz="3300" dirty="0"/>
              <a:t>Continuity of Learning (Plans)</a:t>
            </a:r>
            <a:br>
              <a:rPr lang="en-US" sz="3300" dirty="0"/>
            </a:br>
            <a:br>
              <a:rPr lang="en-US" dirty="0"/>
            </a:br>
            <a:endParaRPr lang="en-US" sz="2200" dirty="0"/>
          </a:p>
        </p:txBody>
      </p:sp>
      <p:sp>
        <p:nvSpPr>
          <p:cNvPr id="2" name="TextBox 1">
            <a:extLst>
              <a:ext uri="{FF2B5EF4-FFF2-40B4-BE49-F238E27FC236}">
                <a16:creationId xmlns:a16="http://schemas.microsoft.com/office/drawing/2014/main" id="{43AFDF2E-DBE2-463D-B842-B0FDC2807A77}"/>
              </a:ext>
            </a:extLst>
          </p:cNvPr>
          <p:cNvSpPr txBox="1"/>
          <p:nvPr/>
        </p:nvSpPr>
        <p:spPr>
          <a:xfrm>
            <a:off x="146359" y="1636165"/>
            <a:ext cx="10946167" cy="5909310"/>
          </a:xfrm>
          <a:prstGeom prst="rect">
            <a:avLst/>
          </a:prstGeom>
          <a:noFill/>
        </p:spPr>
        <p:txBody>
          <a:bodyPr wrap="square" rtlCol="0">
            <a:spAutoFit/>
          </a:bodyPr>
          <a:lstStyle/>
          <a:p>
            <a:pPr marL="285750" indent="-285750">
              <a:buFont typeface="Wingdings" panose="05000000000000000000" pitchFamily="2" charset="2"/>
              <a:buChar char="ü"/>
            </a:pPr>
            <a:r>
              <a:rPr lang="en-US" i="1" dirty="0"/>
              <a:t>Old Business:  Review all old business that may be relevant to all new business</a:t>
            </a:r>
          </a:p>
          <a:p>
            <a:pPr marL="742950" lvl="1" indent="-285750">
              <a:buFont typeface="Wingdings" panose="05000000000000000000" pitchFamily="2" charset="2"/>
              <a:buChar char="§"/>
            </a:pPr>
            <a:r>
              <a:rPr lang="en-US" i="1" dirty="0"/>
              <a:t>Assess how old business impacts current “new” business</a:t>
            </a:r>
          </a:p>
          <a:p>
            <a:pPr marL="1200150" lvl="2" indent="-285750">
              <a:buFont typeface="Wingdings" panose="05000000000000000000" pitchFamily="2" charset="2"/>
              <a:buChar char="Ø"/>
            </a:pPr>
            <a:r>
              <a:rPr lang="en-US" i="1" dirty="0"/>
              <a:t>Board budget</a:t>
            </a:r>
          </a:p>
          <a:p>
            <a:pPr marL="1200150" lvl="2" indent="-285750">
              <a:buFont typeface="Wingdings" panose="05000000000000000000" pitchFamily="2" charset="2"/>
              <a:buChar char="Ø"/>
            </a:pPr>
            <a:r>
              <a:rPr lang="en-US" i="1" dirty="0"/>
              <a:t>Strategic plan</a:t>
            </a:r>
          </a:p>
          <a:p>
            <a:pPr marL="1200150" lvl="2" indent="-285750">
              <a:buFont typeface="Wingdings" panose="05000000000000000000" pitchFamily="2" charset="2"/>
              <a:buChar char="Ø"/>
            </a:pPr>
            <a:r>
              <a:rPr lang="en-US" i="1" dirty="0"/>
              <a:t>Board policy</a:t>
            </a:r>
          </a:p>
          <a:p>
            <a:pPr marL="1200150" lvl="2" indent="-285750">
              <a:buFont typeface="Wingdings" panose="05000000000000000000" pitchFamily="2" charset="2"/>
              <a:buChar char="Ø"/>
            </a:pPr>
            <a:r>
              <a:rPr lang="en-US" i="1" dirty="0"/>
              <a:t>Student learning</a:t>
            </a:r>
          </a:p>
          <a:p>
            <a:pPr marL="1200150" lvl="2" indent="-285750">
              <a:buFont typeface="Wingdings" panose="05000000000000000000" pitchFamily="2" charset="2"/>
              <a:buChar char="Ø"/>
            </a:pPr>
            <a:r>
              <a:rPr lang="en-US" i="1" dirty="0"/>
              <a:t>Technology/infrastructure</a:t>
            </a:r>
          </a:p>
          <a:p>
            <a:pPr marL="1200150" lvl="2" indent="-285750">
              <a:buFont typeface="Wingdings" panose="05000000000000000000" pitchFamily="2" charset="2"/>
              <a:buChar char="Ø"/>
            </a:pPr>
            <a:r>
              <a:rPr lang="en-US" i="1" dirty="0"/>
              <a:t>Staff and vendors</a:t>
            </a:r>
          </a:p>
          <a:p>
            <a:pPr marL="1200150" lvl="2" indent="-285750">
              <a:buFont typeface="Wingdings" panose="05000000000000000000" pitchFamily="2" charset="2"/>
              <a:buChar char="Ø"/>
            </a:pPr>
            <a:r>
              <a:rPr lang="en-US" i="1" dirty="0"/>
              <a:t>Operational/building modifications</a:t>
            </a:r>
          </a:p>
          <a:p>
            <a:pPr marL="285750" indent="-285750">
              <a:buFont typeface="Wingdings" panose="05000000000000000000" pitchFamily="2" charset="2"/>
              <a:buChar char="ü"/>
            </a:pPr>
            <a:r>
              <a:rPr lang="en-US" i="1" dirty="0"/>
              <a:t>Unfinished Business:  </a:t>
            </a:r>
          </a:p>
          <a:p>
            <a:pPr marL="742950" lvl="1" indent="-285750">
              <a:buFont typeface="Wingdings" panose="05000000000000000000" pitchFamily="2" charset="2"/>
              <a:buChar char="§"/>
            </a:pPr>
            <a:r>
              <a:rPr lang="en-US" i="1" dirty="0"/>
              <a:t>Identify what unfinished business is necessary to finish under current environment</a:t>
            </a:r>
          </a:p>
          <a:p>
            <a:pPr marL="1200150" lvl="2" indent="-285750">
              <a:buFont typeface="Wingdings" panose="05000000000000000000" pitchFamily="2" charset="2"/>
              <a:buChar char="Ø"/>
            </a:pPr>
            <a:r>
              <a:rPr lang="en-US" i="1" dirty="0"/>
              <a:t>Expansion discussion(s)</a:t>
            </a:r>
          </a:p>
          <a:p>
            <a:pPr marL="1200150" lvl="2" indent="-285750">
              <a:buFont typeface="Wingdings" panose="05000000000000000000" pitchFamily="2" charset="2"/>
              <a:buChar char="Ø"/>
            </a:pPr>
            <a:r>
              <a:rPr lang="en-US" i="1" dirty="0"/>
              <a:t>Partnerships</a:t>
            </a:r>
          </a:p>
          <a:p>
            <a:pPr marL="1200150" lvl="2" indent="-285750">
              <a:buFont typeface="Wingdings" panose="05000000000000000000" pitchFamily="2" charset="2"/>
              <a:buChar char="Ø"/>
            </a:pPr>
            <a:r>
              <a:rPr lang="en-US" i="1" dirty="0"/>
              <a:t>Charter Contract Reauthorization</a:t>
            </a:r>
          </a:p>
          <a:p>
            <a:pPr lvl="2"/>
            <a:endParaRPr lang="en-US" i="1" dirty="0"/>
          </a:p>
          <a:p>
            <a:pPr marL="742950" lvl="1" indent="-285750">
              <a:buFont typeface="Wingdings" panose="05000000000000000000" pitchFamily="2" charset="2"/>
              <a:buChar char="§"/>
            </a:pPr>
            <a:endParaRPr lang="en-US" i="1" dirty="0"/>
          </a:p>
          <a:p>
            <a:pPr marL="285750" indent="-285750">
              <a:buFont typeface="Wingdings" panose="05000000000000000000" pitchFamily="2" charset="2"/>
              <a:buChar char="ü"/>
            </a:pPr>
            <a:endParaRPr lang="en-US" i="1" dirty="0"/>
          </a:p>
          <a:p>
            <a:pPr marL="742950" lvl="1" indent="-285750">
              <a:buFont typeface="Wingdings" panose="05000000000000000000" pitchFamily="2" charset="2"/>
              <a:buChar char="§"/>
            </a:pPr>
            <a:endParaRPr lang="en-US" i="1" dirty="0"/>
          </a:p>
          <a:p>
            <a:pPr lvl="1"/>
            <a:endParaRPr lang="en-US" i="1" dirty="0"/>
          </a:p>
          <a:p>
            <a:pPr marL="742950" lvl="1" indent="-285750">
              <a:buFont typeface="Wingdings" panose="05000000000000000000" pitchFamily="2" charset="2"/>
              <a:buChar char="§"/>
            </a:pPr>
            <a:endParaRPr lang="en-US" i="1" dirty="0"/>
          </a:p>
          <a:p>
            <a:endParaRPr lang="en-US" dirty="0"/>
          </a:p>
        </p:txBody>
      </p:sp>
      <p:pic>
        <p:nvPicPr>
          <p:cNvPr id="5" name="Graphic 4" descr="Group brainstorm">
            <a:extLst>
              <a:ext uri="{FF2B5EF4-FFF2-40B4-BE49-F238E27FC236}">
                <a16:creationId xmlns:a16="http://schemas.microsoft.com/office/drawing/2014/main" id="{3F5C4682-4183-4856-97D6-B69C9B6DAD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5074" y="5415379"/>
            <a:ext cx="914400" cy="904212"/>
          </a:xfrm>
          <a:prstGeom prst="rect">
            <a:avLst/>
          </a:prstGeom>
        </p:spPr>
      </p:pic>
      <p:sp>
        <p:nvSpPr>
          <p:cNvPr id="7" name="TextBox 6">
            <a:extLst>
              <a:ext uri="{FF2B5EF4-FFF2-40B4-BE49-F238E27FC236}">
                <a16:creationId xmlns:a16="http://schemas.microsoft.com/office/drawing/2014/main" id="{5D9EC940-3A20-4ADB-9639-827EE657CD8E}"/>
              </a:ext>
            </a:extLst>
          </p:cNvPr>
          <p:cNvSpPr txBox="1"/>
          <p:nvPr/>
        </p:nvSpPr>
        <p:spPr>
          <a:xfrm>
            <a:off x="1099474" y="5629713"/>
            <a:ext cx="9161756" cy="646331"/>
          </a:xfrm>
          <a:prstGeom prst="rect">
            <a:avLst/>
          </a:prstGeom>
          <a:noFill/>
        </p:spPr>
        <p:txBody>
          <a:bodyPr wrap="square" rtlCol="0">
            <a:spAutoFit/>
          </a:bodyPr>
          <a:lstStyle/>
          <a:p>
            <a:r>
              <a:rPr lang="en-US" i="1" dirty="0"/>
              <a:t>Considerations:  What support can the Board lend to leadership’s efforts?  What unfinished business can the Board sacrifice?  What are the timing implications of those sacrifices?</a:t>
            </a:r>
          </a:p>
        </p:txBody>
      </p:sp>
    </p:spTree>
    <p:extLst>
      <p:ext uri="{BB962C8B-B14F-4D97-AF65-F5344CB8AC3E}">
        <p14:creationId xmlns:p14="http://schemas.microsoft.com/office/powerpoint/2010/main" val="195295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95A590C-2C79-43F3-BB9B-7883355B897D}"/>
              </a:ext>
            </a:extLst>
          </p:cNvPr>
          <p:cNvSpPr>
            <a:spLocks noGrp="1"/>
          </p:cNvSpPr>
          <p:nvPr>
            <p:ph type="title"/>
          </p:nvPr>
        </p:nvSpPr>
        <p:spPr>
          <a:xfrm>
            <a:off x="226258" y="69879"/>
            <a:ext cx="8686800" cy="1462088"/>
          </a:xfrm>
        </p:spPr>
        <p:txBody>
          <a:bodyPr>
            <a:normAutofit fontScale="90000"/>
          </a:bodyPr>
          <a:lstStyle/>
          <a:p>
            <a:r>
              <a:rPr lang="en-US" sz="4400" dirty="0"/>
              <a:t>Board Best Practices</a:t>
            </a:r>
            <a:br>
              <a:rPr lang="en-US" dirty="0"/>
            </a:br>
            <a:r>
              <a:rPr lang="en-US" sz="3600" dirty="0"/>
              <a:t>Addressing Board Business in a Virtual Format</a:t>
            </a:r>
            <a:br>
              <a:rPr lang="en-US" sz="3600" dirty="0"/>
            </a:br>
            <a:r>
              <a:rPr lang="en-US" sz="3300" dirty="0"/>
              <a:t>Continuity of Learning (Plans)</a:t>
            </a:r>
          </a:p>
        </p:txBody>
      </p:sp>
      <p:sp>
        <p:nvSpPr>
          <p:cNvPr id="2" name="TextBox 1">
            <a:extLst>
              <a:ext uri="{FF2B5EF4-FFF2-40B4-BE49-F238E27FC236}">
                <a16:creationId xmlns:a16="http://schemas.microsoft.com/office/drawing/2014/main" id="{43AFDF2E-DBE2-463D-B842-B0FDC2807A77}"/>
              </a:ext>
            </a:extLst>
          </p:cNvPr>
          <p:cNvSpPr txBox="1"/>
          <p:nvPr/>
        </p:nvSpPr>
        <p:spPr>
          <a:xfrm>
            <a:off x="146359" y="1988599"/>
            <a:ext cx="10946167" cy="3139321"/>
          </a:xfrm>
          <a:prstGeom prst="rect">
            <a:avLst/>
          </a:prstGeom>
          <a:noFill/>
        </p:spPr>
        <p:txBody>
          <a:bodyPr wrap="square" rtlCol="0">
            <a:spAutoFit/>
          </a:bodyPr>
          <a:lstStyle/>
          <a:p>
            <a:r>
              <a:rPr lang="en-US" i="1" dirty="0"/>
              <a:t>Communication:  </a:t>
            </a:r>
          </a:p>
          <a:p>
            <a:pPr marL="742950" lvl="1" indent="-285750">
              <a:buFont typeface="Wingdings" panose="05000000000000000000" pitchFamily="2" charset="2"/>
              <a:buChar char="§"/>
            </a:pPr>
            <a:r>
              <a:rPr lang="en-US" i="1" dirty="0"/>
              <a:t>Identify communication “ideals” </a:t>
            </a:r>
          </a:p>
          <a:p>
            <a:pPr marL="742950" lvl="1" indent="-285750">
              <a:buFont typeface="Wingdings" panose="05000000000000000000" pitchFamily="2" charset="2"/>
              <a:buChar char="§"/>
            </a:pPr>
            <a:r>
              <a:rPr lang="en-US" i="1" dirty="0"/>
              <a:t>Will current communication practices remain intact?  Think about:</a:t>
            </a:r>
          </a:p>
          <a:p>
            <a:pPr marL="1200150" lvl="2" indent="-285750">
              <a:buFont typeface="Wingdings" panose="05000000000000000000" pitchFamily="2" charset="2"/>
              <a:buChar char="Ø"/>
            </a:pPr>
            <a:r>
              <a:rPr lang="en-US" i="1" dirty="0"/>
              <a:t>How much communication needs to occur outside of standard board meetings?</a:t>
            </a:r>
          </a:p>
          <a:p>
            <a:pPr marL="1200150" lvl="2" indent="-285750">
              <a:buFont typeface="Wingdings" panose="05000000000000000000" pitchFamily="2" charset="2"/>
              <a:buChar char="Ø"/>
            </a:pPr>
            <a:r>
              <a:rPr lang="en-US" i="1" dirty="0"/>
              <a:t>What will that look like?  What are the expectations?</a:t>
            </a:r>
          </a:p>
          <a:p>
            <a:pPr marL="1200150" lvl="2" indent="-285750">
              <a:buFont typeface="Wingdings" panose="05000000000000000000" pitchFamily="2" charset="2"/>
              <a:buChar char="Ø"/>
            </a:pPr>
            <a:r>
              <a:rPr lang="en-US" i="1" dirty="0"/>
              <a:t>Does the Board need to revise its expectations regarding board meeting packets?</a:t>
            </a:r>
          </a:p>
          <a:p>
            <a:pPr marL="1200150" lvl="2" indent="-285750">
              <a:buFont typeface="Wingdings" panose="05000000000000000000" pitchFamily="2" charset="2"/>
              <a:buChar char="Ø"/>
            </a:pPr>
            <a:r>
              <a:rPr lang="en-US" i="1" dirty="0"/>
              <a:t>Does the Board need to revise its expectations regarding content of board meeting packets?</a:t>
            </a:r>
          </a:p>
          <a:p>
            <a:pPr marL="1200150" lvl="2" indent="-285750">
              <a:buFont typeface="Wingdings" panose="05000000000000000000" pitchFamily="2" charset="2"/>
              <a:buChar char="Ø"/>
            </a:pPr>
            <a:r>
              <a:rPr lang="en-US" i="1" dirty="0"/>
              <a:t>How much/how often will the school communicate with families?</a:t>
            </a:r>
          </a:p>
          <a:p>
            <a:pPr marL="1200150" lvl="2" indent="-285750">
              <a:buFont typeface="Wingdings" panose="05000000000000000000" pitchFamily="2" charset="2"/>
              <a:buChar char="Ø"/>
            </a:pPr>
            <a:r>
              <a:rPr lang="en-US" i="1" dirty="0"/>
              <a:t>How will/does information regarding the evolution of this crisis reach the Board?</a:t>
            </a:r>
          </a:p>
          <a:p>
            <a:endParaRPr lang="en-US" dirty="0"/>
          </a:p>
          <a:p>
            <a:pPr marL="285750" indent="-285750">
              <a:buFont typeface="Arial" panose="020B0604020202020204" pitchFamily="34" charset="0"/>
              <a:buChar char="•"/>
            </a:pPr>
            <a:endParaRPr lang="en-US" dirty="0"/>
          </a:p>
        </p:txBody>
      </p:sp>
      <p:pic>
        <p:nvPicPr>
          <p:cNvPr id="5" name="Graphic 4" descr="Group brainstorm">
            <a:extLst>
              <a:ext uri="{FF2B5EF4-FFF2-40B4-BE49-F238E27FC236}">
                <a16:creationId xmlns:a16="http://schemas.microsoft.com/office/drawing/2014/main" id="{54479693-24B4-4E21-80AE-5C864067871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1606" y="4971496"/>
            <a:ext cx="914400" cy="904212"/>
          </a:xfrm>
          <a:prstGeom prst="rect">
            <a:avLst/>
          </a:prstGeom>
        </p:spPr>
      </p:pic>
      <p:sp>
        <p:nvSpPr>
          <p:cNvPr id="6" name="TextBox 5">
            <a:extLst>
              <a:ext uri="{FF2B5EF4-FFF2-40B4-BE49-F238E27FC236}">
                <a16:creationId xmlns:a16="http://schemas.microsoft.com/office/drawing/2014/main" id="{567CF0CD-B701-4B43-9CDF-DEF797784CB5}"/>
              </a:ext>
            </a:extLst>
          </p:cNvPr>
          <p:cNvSpPr txBox="1"/>
          <p:nvPr/>
        </p:nvSpPr>
        <p:spPr>
          <a:xfrm>
            <a:off x="1206006" y="5100436"/>
            <a:ext cx="9161756" cy="646331"/>
          </a:xfrm>
          <a:prstGeom prst="rect">
            <a:avLst/>
          </a:prstGeom>
          <a:noFill/>
        </p:spPr>
        <p:txBody>
          <a:bodyPr wrap="square" rtlCol="0">
            <a:spAutoFit/>
          </a:bodyPr>
          <a:lstStyle/>
          <a:p>
            <a:r>
              <a:rPr lang="en-US" i="1" dirty="0"/>
              <a:t>Considerations:  Do we need to update our communications plan to reflect current conditions? How does Board communication during meetings look/work?  </a:t>
            </a:r>
          </a:p>
        </p:txBody>
      </p:sp>
    </p:spTree>
    <p:extLst>
      <p:ext uri="{BB962C8B-B14F-4D97-AF65-F5344CB8AC3E}">
        <p14:creationId xmlns:p14="http://schemas.microsoft.com/office/powerpoint/2010/main" val="51169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95A590C-2C79-43F3-BB9B-7883355B897D}"/>
              </a:ext>
            </a:extLst>
          </p:cNvPr>
          <p:cNvSpPr>
            <a:spLocks noGrp="1"/>
          </p:cNvSpPr>
          <p:nvPr>
            <p:ph type="title"/>
          </p:nvPr>
        </p:nvSpPr>
        <p:spPr>
          <a:xfrm>
            <a:off x="226258" y="69879"/>
            <a:ext cx="8686800" cy="1462088"/>
          </a:xfrm>
        </p:spPr>
        <p:txBody>
          <a:bodyPr>
            <a:normAutofit fontScale="90000"/>
          </a:bodyPr>
          <a:lstStyle/>
          <a:p>
            <a:r>
              <a:rPr lang="en-US" sz="4400" dirty="0"/>
              <a:t>Board Best Practices</a:t>
            </a:r>
            <a:br>
              <a:rPr lang="en-US" dirty="0"/>
            </a:br>
            <a:r>
              <a:rPr lang="en-US" sz="3600" dirty="0"/>
              <a:t>Addressing Board Business in a Virtual Format</a:t>
            </a:r>
            <a:br>
              <a:rPr lang="en-US" sz="3600" dirty="0"/>
            </a:br>
            <a:r>
              <a:rPr lang="en-US" sz="3300" dirty="0"/>
              <a:t>Continuity of Learning (Plans)</a:t>
            </a:r>
          </a:p>
        </p:txBody>
      </p:sp>
      <p:sp>
        <p:nvSpPr>
          <p:cNvPr id="2" name="TextBox 1">
            <a:extLst>
              <a:ext uri="{FF2B5EF4-FFF2-40B4-BE49-F238E27FC236}">
                <a16:creationId xmlns:a16="http://schemas.microsoft.com/office/drawing/2014/main" id="{43AFDF2E-DBE2-463D-B842-B0FDC2807A77}"/>
              </a:ext>
            </a:extLst>
          </p:cNvPr>
          <p:cNvSpPr txBox="1"/>
          <p:nvPr/>
        </p:nvSpPr>
        <p:spPr>
          <a:xfrm>
            <a:off x="226258" y="1908700"/>
            <a:ext cx="10946167" cy="3416320"/>
          </a:xfrm>
          <a:prstGeom prst="rect">
            <a:avLst/>
          </a:prstGeom>
          <a:noFill/>
        </p:spPr>
        <p:txBody>
          <a:bodyPr wrap="square" rtlCol="0">
            <a:spAutoFit/>
          </a:bodyPr>
          <a:lstStyle/>
          <a:p>
            <a:r>
              <a:rPr lang="en-US" i="1" dirty="0"/>
              <a:t>Lessons Learned: </a:t>
            </a:r>
          </a:p>
          <a:p>
            <a:pPr marL="742950" lvl="1" indent="-285750">
              <a:buFont typeface="Wingdings" panose="05000000000000000000" pitchFamily="2" charset="2"/>
              <a:buChar char="§"/>
            </a:pPr>
            <a:r>
              <a:rPr lang="en-US" i="1" dirty="0"/>
              <a:t>Document experience</a:t>
            </a:r>
          </a:p>
          <a:p>
            <a:pPr marL="742950" lvl="1" indent="-285750">
              <a:buFont typeface="Wingdings" panose="05000000000000000000" pitchFamily="2" charset="2"/>
              <a:buChar char="§"/>
            </a:pPr>
            <a:r>
              <a:rPr lang="en-US" i="1" dirty="0"/>
              <a:t>What worked?  What did not?</a:t>
            </a:r>
          </a:p>
          <a:p>
            <a:pPr marL="742950" lvl="1" indent="-285750">
              <a:buFont typeface="Wingdings" panose="05000000000000000000" pitchFamily="2" charset="2"/>
              <a:buChar char="§"/>
            </a:pPr>
            <a:r>
              <a:rPr lang="en-US" i="1" dirty="0"/>
              <a:t>Think about changes board and school community could/should undertake to better prepare for next crisis</a:t>
            </a:r>
          </a:p>
          <a:p>
            <a:pPr marL="1200150" lvl="2" indent="-285750">
              <a:buFont typeface="Wingdings" panose="05000000000000000000" pitchFamily="2" charset="2"/>
              <a:buChar char="Ø"/>
            </a:pPr>
            <a:r>
              <a:rPr lang="en-US" i="1" dirty="0"/>
              <a:t>Remote learning</a:t>
            </a:r>
          </a:p>
          <a:p>
            <a:pPr marL="1200150" lvl="2" indent="-285750">
              <a:buFont typeface="Wingdings" panose="05000000000000000000" pitchFamily="2" charset="2"/>
              <a:buChar char="Ø"/>
            </a:pPr>
            <a:r>
              <a:rPr lang="en-US" i="1" dirty="0"/>
              <a:t>Online courses</a:t>
            </a:r>
          </a:p>
          <a:p>
            <a:pPr marL="1200150" lvl="2" indent="-285750">
              <a:buFont typeface="Wingdings" panose="05000000000000000000" pitchFamily="2" charset="2"/>
              <a:buChar char="Ø"/>
            </a:pPr>
            <a:r>
              <a:rPr lang="en-US" i="1" dirty="0"/>
              <a:t>Student/staff preparedness</a:t>
            </a:r>
          </a:p>
          <a:p>
            <a:pPr marL="1200150" lvl="2" indent="-285750">
              <a:buFont typeface="Wingdings" panose="05000000000000000000" pitchFamily="2" charset="2"/>
              <a:buChar char="Ø"/>
            </a:pPr>
            <a:r>
              <a:rPr lang="en-US" i="1" dirty="0"/>
              <a:t>Supportive partnerships	</a:t>
            </a:r>
          </a:p>
          <a:p>
            <a:pPr lvl="1"/>
            <a:endParaRPr lang="en-US" i="1" dirty="0"/>
          </a:p>
          <a:p>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914763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95A590C-2C79-43F3-BB9B-7883355B897D}"/>
              </a:ext>
            </a:extLst>
          </p:cNvPr>
          <p:cNvSpPr>
            <a:spLocks noGrp="1"/>
          </p:cNvSpPr>
          <p:nvPr>
            <p:ph type="title"/>
          </p:nvPr>
        </p:nvSpPr>
        <p:spPr>
          <a:xfrm>
            <a:off x="226258" y="69879"/>
            <a:ext cx="8686800" cy="1462088"/>
          </a:xfrm>
        </p:spPr>
        <p:txBody>
          <a:bodyPr>
            <a:normAutofit fontScale="90000"/>
          </a:bodyPr>
          <a:lstStyle/>
          <a:p>
            <a:r>
              <a:rPr lang="en-US" sz="4400" dirty="0"/>
              <a:t>Board Best Practices</a:t>
            </a:r>
            <a:br>
              <a:rPr lang="en-US" dirty="0"/>
            </a:br>
            <a:r>
              <a:rPr lang="en-US" sz="3600" dirty="0"/>
              <a:t>Addressing Board Business in a Virtual Format</a:t>
            </a:r>
            <a:br>
              <a:rPr lang="en-US" sz="3600" dirty="0"/>
            </a:br>
            <a:r>
              <a:rPr lang="en-US" sz="3300" dirty="0"/>
              <a:t>Continuity of Learning (Plans)</a:t>
            </a:r>
          </a:p>
        </p:txBody>
      </p:sp>
      <p:sp>
        <p:nvSpPr>
          <p:cNvPr id="2" name="TextBox 1">
            <a:extLst>
              <a:ext uri="{FF2B5EF4-FFF2-40B4-BE49-F238E27FC236}">
                <a16:creationId xmlns:a16="http://schemas.microsoft.com/office/drawing/2014/main" id="{43AFDF2E-DBE2-463D-B842-B0FDC2807A77}"/>
              </a:ext>
            </a:extLst>
          </p:cNvPr>
          <p:cNvSpPr txBox="1"/>
          <p:nvPr/>
        </p:nvSpPr>
        <p:spPr>
          <a:xfrm>
            <a:off x="226258" y="1908700"/>
            <a:ext cx="10946167" cy="3231654"/>
          </a:xfrm>
          <a:prstGeom prst="rect">
            <a:avLst/>
          </a:prstGeom>
          <a:noFill/>
        </p:spPr>
        <p:txBody>
          <a:bodyPr wrap="square" rtlCol="0">
            <a:spAutoFit/>
          </a:bodyPr>
          <a:lstStyle/>
          <a:p>
            <a:r>
              <a:rPr lang="en-US" sz="2400" b="1" i="1" dirty="0"/>
              <a:t>Summary:</a:t>
            </a:r>
          </a:p>
          <a:p>
            <a:pPr marL="742950" lvl="1" indent="-285750">
              <a:buFont typeface="Wingdings" panose="05000000000000000000" pitchFamily="2" charset="2"/>
              <a:buChar char="ü"/>
            </a:pPr>
            <a:r>
              <a:rPr lang="en-US" i="1" dirty="0"/>
              <a:t>Identify what is old business versus unfinished business and discuss in defined context</a:t>
            </a:r>
          </a:p>
          <a:p>
            <a:pPr lvl="1"/>
            <a:endParaRPr lang="en-US" i="1" dirty="0"/>
          </a:p>
          <a:p>
            <a:pPr marL="742950" lvl="1" indent="-285750">
              <a:buFont typeface="Wingdings" panose="05000000000000000000" pitchFamily="2" charset="2"/>
              <a:buChar char="ü"/>
            </a:pPr>
            <a:r>
              <a:rPr lang="en-US" i="1" dirty="0"/>
              <a:t>Ensure board’s role remains oversight of academic, financial and business operations</a:t>
            </a:r>
          </a:p>
          <a:p>
            <a:pPr lvl="1"/>
            <a:endParaRPr lang="en-US" i="1" dirty="0"/>
          </a:p>
          <a:p>
            <a:pPr marL="742950" lvl="1" indent="-285750">
              <a:buFont typeface="Wingdings" panose="05000000000000000000" pitchFamily="2" charset="2"/>
              <a:buChar char="ü"/>
            </a:pPr>
            <a:r>
              <a:rPr lang="en-US" i="1" dirty="0"/>
              <a:t>Maintain effective communication</a:t>
            </a:r>
          </a:p>
          <a:p>
            <a:pPr lvl="1"/>
            <a:endParaRPr lang="en-US" i="1" dirty="0"/>
          </a:p>
          <a:p>
            <a:pPr marL="742950" lvl="1" indent="-285750">
              <a:buFont typeface="Wingdings" panose="05000000000000000000" pitchFamily="2" charset="2"/>
              <a:buChar char="ü"/>
            </a:pPr>
            <a:r>
              <a:rPr lang="en-US" i="1" dirty="0"/>
              <a:t>Document lessons learned	</a:t>
            </a:r>
          </a:p>
          <a:p>
            <a:pPr lvl="1"/>
            <a:endParaRPr lang="en-US" i="1" dirty="0"/>
          </a:p>
          <a:p>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972936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9650" y="516812"/>
            <a:ext cx="11042341" cy="1464906"/>
          </a:xfrm>
        </p:spPr>
        <p:txBody>
          <a:bodyPr/>
          <a:lstStyle/>
          <a:p>
            <a:pPr algn="ctr"/>
            <a:r>
              <a:rPr lang="en-US" dirty="0"/>
              <a:t>THANK YOU FOR PARTICIPATING</a:t>
            </a:r>
          </a:p>
        </p:txBody>
      </p:sp>
      <p:sp>
        <p:nvSpPr>
          <p:cNvPr id="4" name="Rectangle 3">
            <a:extLst>
              <a:ext uri="{FF2B5EF4-FFF2-40B4-BE49-F238E27FC236}">
                <a16:creationId xmlns:a16="http://schemas.microsoft.com/office/drawing/2014/main" id="{7EA516D0-229A-4556-BAD4-5F7F3E32EA8A}"/>
              </a:ext>
            </a:extLst>
          </p:cNvPr>
          <p:cNvSpPr/>
          <p:nvPr/>
        </p:nvSpPr>
        <p:spPr>
          <a:xfrm>
            <a:off x="1734105" y="2102430"/>
            <a:ext cx="6096000" cy="1754326"/>
          </a:xfrm>
          <a:prstGeom prst="rect">
            <a:avLst/>
          </a:prstGeom>
        </p:spPr>
        <p:txBody>
          <a:bodyPr>
            <a:spAutoFit/>
          </a:bodyPr>
          <a:lstStyle/>
          <a:p>
            <a:r>
              <a:rPr lang="en-US" dirty="0">
                <a:solidFill>
                  <a:schemeClr val="bg1"/>
                </a:solidFill>
              </a:rPr>
              <a:t>Angela L. Irwin</a:t>
            </a:r>
            <a:br>
              <a:rPr lang="en-US" dirty="0">
                <a:solidFill>
                  <a:schemeClr val="bg1"/>
                </a:solidFill>
              </a:rPr>
            </a:br>
            <a:r>
              <a:rPr lang="en-US" dirty="0">
                <a:solidFill>
                  <a:schemeClr val="bg1"/>
                </a:solidFill>
              </a:rPr>
              <a:t>AirWin Educational Services, LLC</a:t>
            </a:r>
            <a:br>
              <a:rPr lang="en-US" dirty="0">
                <a:solidFill>
                  <a:schemeClr val="bg1"/>
                </a:solidFill>
              </a:rPr>
            </a:br>
            <a:r>
              <a:rPr lang="en-US" dirty="0">
                <a:solidFill>
                  <a:schemeClr val="bg1"/>
                </a:solidFill>
              </a:rPr>
              <a:t>4521 Henry Drive</a:t>
            </a:r>
            <a:br>
              <a:rPr lang="en-US" dirty="0">
                <a:solidFill>
                  <a:schemeClr val="bg1"/>
                </a:solidFill>
              </a:rPr>
            </a:br>
            <a:r>
              <a:rPr lang="en-US" dirty="0">
                <a:solidFill>
                  <a:schemeClr val="bg1"/>
                </a:solidFill>
              </a:rPr>
              <a:t>Beaverton, MI  48612</a:t>
            </a:r>
            <a:br>
              <a:rPr lang="en-US" dirty="0">
                <a:solidFill>
                  <a:schemeClr val="bg1"/>
                </a:solidFill>
              </a:rPr>
            </a:br>
            <a:r>
              <a:rPr lang="en-US" dirty="0">
                <a:solidFill>
                  <a:schemeClr val="bg1"/>
                </a:solidFill>
              </a:rPr>
              <a:t>989-239-7555</a:t>
            </a:r>
            <a:br>
              <a:rPr lang="en-US" dirty="0">
                <a:solidFill>
                  <a:schemeClr val="bg1"/>
                </a:solidFill>
              </a:rPr>
            </a:br>
            <a:r>
              <a:rPr lang="en-US" dirty="0">
                <a:solidFill>
                  <a:schemeClr val="bg1"/>
                </a:solidFill>
              </a:rPr>
              <a:t>Email:  angela@airwinllc.com</a:t>
            </a:r>
          </a:p>
        </p:txBody>
      </p:sp>
    </p:spTree>
    <p:extLst>
      <p:ext uri="{BB962C8B-B14F-4D97-AF65-F5344CB8AC3E}">
        <p14:creationId xmlns:p14="http://schemas.microsoft.com/office/powerpoint/2010/main" val="142198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305" y="422008"/>
            <a:ext cx="10058400" cy="1188720"/>
          </a:xfrm>
        </p:spPr>
        <p:txBody>
          <a:bodyPr>
            <a:normAutofit fontScale="90000"/>
          </a:bodyPr>
          <a:lstStyle/>
          <a:p>
            <a:r>
              <a:rPr lang="en-US" sz="4400" dirty="0"/>
              <a:t>Board Best Practices</a:t>
            </a:r>
            <a:br>
              <a:rPr lang="en-US" dirty="0"/>
            </a:br>
            <a:r>
              <a:rPr lang="en-US" dirty="0"/>
              <a:t>Review</a:t>
            </a:r>
            <a:br>
              <a:rPr lang="en-US" dirty="0"/>
            </a:br>
            <a:endParaRPr lang="en-US" sz="2200" dirty="0"/>
          </a:p>
        </p:txBody>
      </p:sp>
      <p:sp>
        <p:nvSpPr>
          <p:cNvPr id="3" name="Content Placeholder 2"/>
          <p:cNvSpPr>
            <a:spLocks noGrp="1"/>
          </p:cNvSpPr>
          <p:nvPr>
            <p:ph idx="1"/>
          </p:nvPr>
        </p:nvSpPr>
        <p:spPr>
          <a:xfrm>
            <a:off x="667305" y="1940512"/>
            <a:ext cx="10058400" cy="4267200"/>
          </a:xfrm>
        </p:spPr>
        <p:txBody>
          <a:bodyPr>
            <a:normAutofit/>
          </a:bodyPr>
          <a:lstStyle/>
          <a:p>
            <a:pPr marL="0" indent="0" algn="ctr">
              <a:buNone/>
            </a:pPr>
            <a:r>
              <a:rPr lang="en-US" sz="5400" i="1" dirty="0"/>
              <a:t>Review of Past Sessions</a:t>
            </a:r>
          </a:p>
        </p:txBody>
      </p:sp>
    </p:spTree>
    <p:extLst>
      <p:ext uri="{BB962C8B-B14F-4D97-AF65-F5344CB8AC3E}">
        <p14:creationId xmlns:p14="http://schemas.microsoft.com/office/powerpoint/2010/main" val="225353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512" y="851665"/>
            <a:ext cx="10058400" cy="1188720"/>
          </a:xfrm>
        </p:spPr>
        <p:txBody>
          <a:bodyPr>
            <a:normAutofit fontScale="90000"/>
          </a:bodyPr>
          <a:lstStyle/>
          <a:p>
            <a:r>
              <a:rPr lang="en-US" sz="4400" dirty="0"/>
              <a:t>Board Best Practices</a:t>
            </a:r>
            <a:br>
              <a:rPr lang="en-US" sz="4400" dirty="0"/>
            </a:br>
            <a:r>
              <a:rPr lang="en-US" sz="4400" dirty="0"/>
              <a:t>Old and New Business</a:t>
            </a:r>
            <a:br>
              <a:rPr lang="en-US" dirty="0"/>
            </a:br>
            <a:r>
              <a:rPr lang="en-US" dirty="0"/>
              <a:t>“Business” Definitions</a:t>
            </a:r>
            <a:br>
              <a:rPr lang="en-US" dirty="0"/>
            </a:br>
            <a:endParaRPr lang="en-US" sz="2200" dirty="0"/>
          </a:p>
        </p:txBody>
      </p:sp>
      <p:sp>
        <p:nvSpPr>
          <p:cNvPr id="3" name="Content Placeholder 2"/>
          <p:cNvSpPr>
            <a:spLocks noGrp="1"/>
          </p:cNvSpPr>
          <p:nvPr>
            <p:ph idx="1"/>
          </p:nvPr>
        </p:nvSpPr>
        <p:spPr>
          <a:xfrm>
            <a:off x="1066800" y="2180209"/>
            <a:ext cx="10058400" cy="4267200"/>
          </a:xfrm>
        </p:spPr>
        <p:txBody>
          <a:bodyPr/>
          <a:lstStyle/>
          <a:p>
            <a:pPr marL="0" indent="0">
              <a:buNone/>
            </a:pPr>
            <a:r>
              <a:rPr lang="en-US" i="1" dirty="0"/>
              <a:t>Old </a:t>
            </a:r>
            <a:r>
              <a:rPr lang="en-US" dirty="0"/>
              <a:t>Business:  The “reconsideration” of matters already disposed of</a:t>
            </a:r>
          </a:p>
          <a:p>
            <a:pPr marL="0" indent="0">
              <a:buNone/>
            </a:pPr>
            <a:endParaRPr lang="en-US" dirty="0"/>
          </a:p>
          <a:p>
            <a:pPr marL="0" indent="0">
              <a:buNone/>
            </a:pPr>
            <a:r>
              <a:rPr lang="en-US" i="1" dirty="0"/>
              <a:t>New </a:t>
            </a:r>
            <a:r>
              <a:rPr lang="en-US" dirty="0"/>
              <a:t>Business:  An issue/proposal that is new to the meeting</a:t>
            </a:r>
          </a:p>
          <a:p>
            <a:pPr marL="0" indent="0">
              <a:buNone/>
            </a:pPr>
            <a:endParaRPr lang="en-US" dirty="0"/>
          </a:p>
          <a:p>
            <a:pPr marL="0" indent="0">
              <a:buNone/>
            </a:pPr>
            <a:endParaRPr lang="en-US" i="1" dirty="0"/>
          </a:p>
        </p:txBody>
      </p:sp>
    </p:spTree>
    <p:extLst>
      <p:ext uri="{BB962C8B-B14F-4D97-AF65-F5344CB8AC3E}">
        <p14:creationId xmlns:p14="http://schemas.microsoft.com/office/powerpoint/2010/main" val="1469318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024" y="670582"/>
            <a:ext cx="10058400" cy="1188720"/>
          </a:xfrm>
        </p:spPr>
        <p:txBody>
          <a:bodyPr>
            <a:normAutofit fontScale="90000"/>
          </a:bodyPr>
          <a:lstStyle/>
          <a:p>
            <a:r>
              <a:rPr lang="en-US" sz="4400" dirty="0"/>
              <a:t>Board Best Practices</a:t>
            </a:r>
            <a:br>
              <a:rPr lang="en-US" sz="4400" dirty="0"/>
            </a:br>
            <a:r>
              <a:rPr lang="en-US" sz="4400" dirty="0"/>
              <a:t>Old, UNFINSIHED and New Business</a:t>
            </a:r>
            <a:br>
              <a:rPr lang="en-US" dirty="0"/>
            </a:br>
            <a:r>
              <a:rPr lang="en-US" dirty="0"/>
              <a:t>“Business” Functions</a:t>
            </a:r>
            <a:endParaRPr lang="en-US" sz="2200" dirty="0"/>
          </a:p>
        </p:txBody>
      </p:sp>
      <p:graphicFrame>
        <p:nvGraphicFramePr>
          <p:cNvPr id="4" name="Table 4">
            <a:extLst>
              <a:ext uri="{FF2B5EF4-FFF2-40B4-BE49-F238E27FC236}">
                <a16:creationId xmlns:a16="http://schemas.microsoft.com/office/drawing/2014/main" id="{E7A0A17A-1CEA-4FE9-9657-E4CEF02270E2}"/>
              </a:ext>
            </a:extLst>
          </p:cNvPr>
          <p:cNvGraphicFramePr>
            <a:graphicFrameLocks noGrp="1"/>
          </p:cNvGraphicFramePr>
          <p:nvPr>
            <p:ph idx="1"/>
            <p:extLst>
              <p:ext uri="{D42A27DB-BD31-4B8C-83A1-F6EECF244321}">
                <p14:modId xmlns:p14="http://schemas.microsoft.com/office/powerpoint/2010/main" val="4025764723"/>
              </p:ext>
            </p:extLst>
          </p:nvPr>
        </p:nvGraphicFramePr>
        <p:xfrm>
          <a:off x="978024" y="2146300"/>
          <a:ext cx="10058400" cy="2291080"/>
        </p:xfrm>
        <a:graphic>
          <a:graphicData uri="http://schemas.openxmlformats.org/drawingml/2006/table">
            <a:tbl>
              <a:tblPr firstRow="1" bandRow="1">
                <a:tableStyleId>{5C22544A-7EE6-4342-B048-85BDC9FD1C3A}</a:tableStyleId>
              </a:tblPr>
              <a:tblGrid>
                <a:gridCol w="3057072">
                  <a:extLst>
                    <a:ext uri="{9D8B030D-6E8A-4147-A177-3AD203B41FA5}">
                      <a16:colId xmlns:a16="http://schemas.microsoft.com/office/drawing/2014/main" val="918750788"/>
                    </a:ext>
                  </a:extLst>
                </a:gridCol>
                <a:gridCol w="3500664">
                  <a:extLst>
                    <a:ext uri="{9D8B030D-6E8A-4147-A177-3AD203B41FA5}">
                      <a16:colId xmlns:a16="http://schemas.microsoft.com/office/drawing/2014/main" val="531622670"/>
                    </a:ext>
                  </a:extLst>
                </a:gridCol>
                <a:gridCol w="3500664">
                  <a:extLst>
                    <a:ext uri="{9D8B030D-6E8A-4147-A177-3AD203B41FA5}">
                      <a16:colId xmlns:a16="http://schemas.microsoft.com/office/drawing/2014/main" val="3681588589"/>
                    </a:ext>
                  </a:extLst>
                </a:gridCol>
              </a:tblGrid>
              <a:tr h="370840">
                <a:tc>
                  <a:txBody>
                    <a:bodyPr/>
                    <a:lstStyle/>
                    <a:p>
                      <a:pPr algn="ctr"/>
                      <a:r>
                        <a:rPr lang="en-US" dirty="0"/>
                        <a:t>Business</a:t>
                      </a:r>
                    </a:p>
                  </a:txBody>
                  <a:tcPr/>
                </a:tc>
                <a:tc>
                  <a:txBody>
                    <a:bodyPr/>
                    <a:lstStyle/>
                    <a:p>
                      <a:pPr algn="ctr"/>
                      <a:r>
                        <a:rPr lang="en-US" dirty="0"/>
                        <a:t>How it is Used</a:t>
                      </a:r>
                    </a:p>
                  </a:txBody>
                  <a:tcPr/>
                </a:tc>
                <a:tc>
                  <a:txBody>
                    <a:bodyPr/>
                    <a:lstStyle/>
                    <a:p>
                      <a:pPr algn="ctr"/>
                      <a:r>
                        <a:rPr lang="en-US" dirty="0"/>
                        <a:t>How it SHOULD be Used</a:t>
                      </a:r>
                    </a:p>
                  </a:txBody>
                  <a:tcPr/>
                </a:tc>
                <a:extLst>
                  <a:ext uri="{0D108BD9-81ED-4DB2-BD59-A6C34878D82A}">
                    <a16:rowId xmlns:a16="http://schemas.microsoft.com/office/drawing/2014/main" val="2000831566"/>
                  </a:ext>
                </a:extLst>
              </a:tr>
              <a:tr h="370840">
                <a:tc>
                  <a:txBody>
                    <a:bodyPr/>
                    <a:lstStyle/>
                    <a:p>
                      <a:r>
                        <a:rPr lang="en-US" dirty="0"/>
                        <a:t>Old Business</a:t>
                      </a:r>
                    </a:p>
                  </a:txBody>
                  <a:tcPr/>
                </a:tc>
                <a:tc>
                  <a:txBody>
                    <a:bodyPr/>
                    <a:lstStyle/>
                    <a:p>
                      <a:r>
                        <a:rPr lang="en-US" dirty="0"/>
                        <a:t>Continued discussion on past subjects</a:t>
                      </a:r>
                    </a:p>
                  </a:txBody>
                  <a:tcPr/>
                </a:tc>
                <a:tc>
                  <a:txBody>
                    <a:bodyPr/>
                    <a:lstStyle/>
                    <a:p>
                      <a:r>
                        <a:rPr lang="en-US" dirty="0"/>
                        <a:t>To reconsider matters/subjects already “disposed of”</a:t>
                      </a:r>
                    </a:p>
                  </a:txBody>
                  <a:tcPr/>
                </a:tc>
                <a:extLst>
                  <a:ext uri="{0D108BD9-81ED-4DB2-BD59-A6C34878D82A}">
                    <a16:rowId xmlns:a16="http://schemas.microsoft.com/office/drawing/2014/main" val="361323933"/>
                  </a:ext>
                </a:extLst>
              </a:tr>
              <a:tr h="370840">
                <a:tc>
                  <a:txBody>
                    <a:bodyPr/>
                    <a:lstStyle/>
                    <a:p>
                      <a:r>
                        <a:rPr lang="en-US" dirty="0"/>
                        <a:t>Unfinished Business*</a:t>
                      </a:r>
                    </a:p>
                  </a:txBody>
                  <a:tcPr/>
                </a:tc>
                <a:tc>
                  <a:txBody>
                    <a:bodyPr/>
                    <a:lstStyle/>
                    <a:p>
                      <a:r>
                        <a:rPr lang="en-US" dirty="0"/>
                        <a:t>Defined (oftentimes) the same as old business</a:t>
                      </a:r>
                    </a:p>
                  </a:txBody>
                  <a:tcPr/>
                </a:tc>
                <a:tc>
                  <a:txBody>
                    <a:bodyPr/>
                    <a:lstStyle/>
                    <a:p>
                      <a:r>
                        <a:rPr lang="en-US" dirty="0"/>
                        <a:t>Continued discussion on incomplete matters/past subjects</a:t>
                      </a:r>
                    </a:p>
                  </a:txBody>
                  <a:tcPr/>
                </a:tc>
                <a:extLst>
                  <a:ext uri="{0D108BD9-81ED-4DB2-BD59-A6C34878D82A}">
                    <a16:rowId xmlns:a16="http://schemas.microsoft.com/office/drawing/2014/main" val="2146511872"/>
                  </a:ext>
                </a:extLst>
              </a:tr>
              <a:tr h="370840">
                <a:tc>
                  <a:txBody>
                    <a:bodyPr/>
                    <a:lstStyle/>
                    <a:p>
                      <a:r>
                        <a:rPr lang="en-US" dirty="0"/>
                        <a:t>New Business</a:t>
                      </a:r>
                    </a:p>
                  </a:txBody>
                  <a:tcPr/>
                </a:tc>
                <a:tc>
                  <a:txBody>
                    <a:bodyPr/>
                    <a:lstStyle/>
                    <a:p>
                      <a:r>
                        <a:rPr lang="en-US" dirty="0"/>
                        <a:t>New agenda subject introduced at meeting</a:t>
                      </a:r>
                    </a:p>
                  </a:txBody>
                  <a:tcPr/>
                </a:tc>
                <a:tc>
                  <a:txBody>
                    <a:bodyPr/>
                    <a:lstStyle/>
                    <a:p>
                      <a:r>
                        <a:rPr lang="en-US" dirty="0"/>
                        <a:t>Issue/proposal that is new to a meeting</a:t>
                      </a:r>
                    </a:p>
                  </a:txBody>
                  <a:tcPr/>
                </a:tc>
                <a:extLst>
                  <a:ext uri="{0D108BD9-81ED-4DB2-BD59-A6C34878D82A}">
                    <a16:rowId xmlns:a16="http://schemas.microsoft.com/office/drawing/2014/main" val="702958789"/>
                  </a:ext>
                </a:extLst>
              </a:tr>
            </a:tbl>
          </a:graphicData>
        </a:graphic>
      </p:graphicFrame>
      <p:sp>
        <p:nvSpPr>
          <p:cNvPr id="3" name="TextBox 2">
            <a:extLst>
              <a:ext uri="{FF2B5EF4-FFF2-40B4-BE49-F238E27FC236}">
                <a16:creationId xmlns:a16="http://schemas.microsoft.com/office/drawing/2014/main" id="{C3ED03E2-59DF-43FA-B147-69BBB2030A8F}"/>
              </a:ext>
            </a:extLst>
          </p:cNvPr>
          <p:cNvSpPr txBox="1"/>
          <p:nvPr/>
        </p:nvSpPr>
        <p:spPr>
          <a:xfrm>
            <a:off x="978024" y="5024761"/>
            <a:ext cx="10058397" cy="369332"/>
          </a:xfrm>
          <a:prstGeom prst="rect">
            <a:avLst/>
          </a:prstGeom>
          <a:noFill/>
        </p:spPr>
        <p:txBody>
          <a:bodyPr wrap="square" rtlCol="0">
            <a:spAutoFit/>
          </a:bodyPr>
          <a:lstStyle/>
          <a:p>
            <a:r>
              <a:rPr lang="en-US" dirty="0"/>
              <a:t>*Unfinished Business:  A continuation of incomplete matters  </a:t>
            </a:r>
          </a:p>
        </p:txBody>
      </p:sp>
    </p:spTree>
    <p:extLst>
      <p:ext uri="{BB962C8B-B14F-4D97-AF65-F5344CB8AC3E}">
        <p14:creationId xmlns:p14="http://schemas.microsoft.com/office/powerpoint/2010/main" val="233152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0202D98-AA1E-41BB-B94E-180311759C13}"/>
              </a:ext>
            </a:extLst>
          </p:cNvPr>
          <p:cNvSpPr>
            <a:spLocks noGrp="1"/>
          </p:cNvSpPr>
          <p:nvPr>
            <p:ph type="sldNum" sz="quarter" idx="15"/>
          </p:nvPr>
        </p:nvSpPr>
        <p:spPr/>
        <p:txBody>
          <a:bodyPr/>
          <a:lstStyle/>
          <a:p>
            <a:fld id="{19B51A1E-902D-48AF-9020-955120F399B6}" type="slidenum">
              <a:rPr lang="en-US" smtClean="0"/>
              <a:pPr/>
              <a:t>5</a:t>
            </a:fld>
            <a:endParaRPr lang="en-US" dirty="0"/>
          </a:p>
        </p:txBody>
      </p:sp>
      <p:sp>
        <p:nvSpPr>
          <p:cNvPr id="8" name="Title 7" hidden="1">
            <a:extLst>
              <a:ext uri="{FF2B5EF4-FFF2-40B4-BE49-F238E27FC236}">
                <a16:creationId xmlns:a16="http://schemas.microsoft.com/office/drawing/2014/main" id="{7FF01862-0639-48CD-A883-31DC1B3789CF}"/>
              </a:ext>
            </a:extLst>
          </p:cNvPr>
          <p:cNvSpPr>
            <a:spLocks noGrp="1"/>
          </p:cNvSpPr>
          <p:nvPr>
            <p:ph type="title"/>
          </p:nvPr>
        </p:nvSpPr>
        <p:spPr/>
        <p:txBody>
          <a:bodyPr/>
          <a:lstStyle/>
          <a:p>
            <a:r>
              <a:rPr lang="en-US" dirty="0"/>
              <a:t>Large Image Slide</a:t>
            </a:r>
          </a:p>
        </p:txBody>
      </p:sp>
      <p:sp>
        <p:nvSpPr>
          <p:cNvPr id="10" name="TextBox 9">
            <a:extLst>
              <a:ext uri="{FF2B5EF4-FFF2-40B4-BE49-F238E27FC236}">
                <a16:creationId xmlns:a16="http://schemas.microsoft.com/office/drawing/2014/main" id="{B366BB2C-CB58-4B9A-A986-811019DAC114}"/>
              </a:ext>
            </a:extLst>
          </p:cNvPr>
          <p:cNvSpPr txBox="1"/>
          <p:nvPr/>
        </p:nvSpPr>
        <p:spPr>
          <a:xfrm>
            <a:off x="409687" y="49469"/>
            <a:ext cx="4854771" cy="7109639"/>
          </a:xfrm>
          <a:prstGeom prst="rect">
            <a:avLst/>
          </a:prstGeom>
          <a:noFill/>
        </p:spPr>
        <p:txBody>
          <a:bodyPr wrap="square" rtlCol="0">
            <a:spAutoFit/>
          </a:bodyPr>
          <a:lstStyle/>
          <a:p>
            <a:pPr algn="ctr"/>
            <a:r>
              <a:rPr lang="en-US" sz="2000" b="1" dirty="0"/>
              <a:t>Proposed Agenda (Standard Items)</a:t>
            </a:r>
          </a:p>
          <a:p>
            <a:pPr algn="ctr"/>
            <a:r>
              <a:rPr lang="en-US" dirty="0"/>
              <a:t>January 15, 2020</a:t>
            </a:r>
          </a:p>
          <a:p>
            <a:pPr algn="ctr"/>
            <a:r>
              <a:rPr lang="en-US" dirty="0"/>
              <a:t>6:30 p.m.</a:t>
            </a:r>
          </a:p>
          <a:p>
            <a:pPr algn="ctr"/>
            <a:endParaRPr lang="en-US" dirty="0"/>
          </a:p>
          <a:p>
            <a:pPr marL="400050" indent="-400050">
              <a:buAutoNum type="romanUcPeriod"/>
            </a:pPr>
            <a:r>
              <a:rPr lang="en-US" sz="1400" dirty="0"/>
              <a:t>Call to Order and Roll Call</a:t>
            </a:r>
            <a:endParaRPr lang="en-US" sz="1400" b="1" dirty="0"/>
          </a:p>
          <a:p>
            <a:pPr marL="400050" indent="-400050">
              <a:buAutoNum type="romanUcPeriod"/>
            </a:pPr>
            <a:r>
              <a:rPr lang="en-US" sz="1400" dirty="0"/>
              <a:t>Public Comment (limited to agenda items only)</a:t>
            </a:r>
            <a:endParaRPr lang="en-US" sz="1400" b="1" dirty="0"/>
          </a:p>
          <a:p>
            <a:pPr marL="400050" indent="-400050">
              <a:buAutoNum type="romanUcPeriod"/>
            </a:pPr>
            <a:r>
              <a:rPr lang="en-US" sz="1400" dirty="0"/>
              <a:t>Approval of Agenda</a:t>
            </a:r>
          </a:p>
          <a:p>
            <a:pPr marL="400050" indent="-400050">
              <a:buAutoNum type="romanUcPeriod"/>
            </a:pPr>
            <a:r>
              <a:rPr lang="en-US" sz="1400" dirty="0"/>
              <a:t>Consent Calendar</a:t>
            </a:r>
            <a:r>
              <a:rPr lang="en-US" sz="1400" b="1" i="1" dirty="0"/>
              <a:t> </a:t>
            </a:r>
            <a:endParaRPr lang="en-US" sz="1400" dirty="0"/>
          </a:p>
          <a:p>
            <a:pPr marL="857250" lvl="1" indent="-400050">
              <a:buFont typeface="+mj-lt"/>
              <a:buAutoNum type="alphaLcPeriod"/>
            </a:pPr>
            <a:r>
              <a:rPr lang="en-US" sz="1400" dirty="0"/>
              <a:t>Approval of proposed December Meeting Minutes</a:t>
            </a:r>
          </a:p>
          <a:p>
            <a:pPr marL="400050" indent="-400050">
              <a:buAutoNum type="romanUcPeriod"/>
            </a:pPr>
            <a:r>
              <a:rPr lang="en-US" sz="1400" dirty="0"/>
              <a:t>Correspondence</a:t>
            </a:r>
          </a:p>
          <a:p>
            <a:pPr marL="400050" indent="-400050">
              <a:buAutoNum type="romanUcPeriod"/>
            </a:pPr>
            <a:r>
              <a:rPr lang="en-US" sz="1400" dirty="0"/>
              <a:t>Treasurer’s Report</a:t>
            </a:r>
            <a:r>
              <a:rPr lang="en-US" sz="1400" b="1" i="1" dirty="0"/>
              <a:t> </a:t>
            </a:r>
            <a:endParaRPr lang="en-US" sz="1400" dirty="0"/>
          </a:p>
          <a:p>
            <a:pPr marL="400050" indent="-400050">
              <a:buAutoNum type="romanUcPeriod"/>
            </a:pPr>
            <a:r>
              <a:rPr lang="en-US" sz="1400" dirty="0">
                <a:highlight>
                  <a:srgbClr val="FFFF00"/>
                </a:highlight>
              </a:rPr>
              <a:t>New Business</a:t>
            </a:r>
          </a:p>
          <a:p>
            <a:pPr marL="857250" lvl="1" indent="-400050">
              <a:buFont typeface="+mj-lt"/>
              <a:buAutoNum type="alphaLcPeriod"/>
            </a:pPr>
            <a:r>
              <a:rPr lang="en-US" sz="1400" dirty="0">
                <a:highlight>
                  <a:srgbClr val="FFFF00"/>
                </a:highlight>
              </a:rPr>
              <a:t>Board Recruitment (Board approved recruitment plan)</a:t>
            </a:r>
          </a:p>
          <a:p>
            <a:pPr marL="857250" lvl="1" indent="-400050">
              <a:buFont typeface="+mj-lt"/>
              <a:buAutoNum type="alphaLcPeriod"/>
            </a:pPr>
            <a:r>
              <a:rPr lang="en-US" sz="1400" dirty="0">
                <a:highlight>
                  <a:srgbClr val="FFFF00"/>
                </a:highlight>
              </a:rPr>
              <a:t>Marketing Committee (Board approved marketing plan)</a:t>
            </a:r>
          </a:p>
          <a:p>
            <a:pPr marL="857250" lvl="1" indent="-400050">
              <a:buFont typeface="+mj-lt"/>
              <a:buAutoNum type="alphaLcPeriod"/>
            </a:pPr>
            <a:r>
              <a:rPr lang="en-US" sz="1400" dirty="0">
                <a:highlight>
                  <a:srgbClr val="FFFF00"/>
                </a:highlight>
              </a:rPr>
              <a:t>Contract with Life Construction (tabled)</a:t>
            </a:r>
          </a:p>
          <a:p>
            <a:pPr marL="400050" indent="-400050">
              <a:buAutoNum type="romanUcPeriod"/>
            </a:pPr>
            <a:r>
              <a:rPr lang="en-US" sz="1400" dirty="0">
                <a:highlight>
                  <a:srgbClr val="00FF00"/>
                </a:highlight>
              </a:rPr>
              <a:t>Old Business</a:t>
            </a:r>
          </a:p>
          <a:p>
            <a:pPr marL="857250" lvl="1" indent="-400050">
              <a:buFont typeface="+mj-lt"/>
              <a:buAutoNum type="alphaLcPeriod"/>
            </a:pPr>
            <a:r>
              <a:rPr lang="en-US" sz="1400" dirty="0">
                <a:highlight>
                  <a:srgbClr val="00FF00"/>
                </a:highlight>
              </a:rPr>
              <a:t>Parent Involvement (Leadership introduced revised parent involvement plan)</a:t>
            </a:r>
          </a:p>
          <a:p>
            <a:pPr marL="857250" lvl="1" indent="-400050">
              <a:buFont typeface="+mj-lt"/>
              <a:buAutoNum type="alphaLcPeriod"/>
            </a:pPr>
            <a:r>
              <a:rPr lang="en-US" sz="1400" dirty="0">
                <a:highlight>
                  <a:srgbClr val="00FF00"/>
                </a:highlight>
              </a:rPr>
              <a:t>Facility Use (Began reviewing facility use policy)</a:t>
            </a:r>
          </a:p>
          <a:p>
            <a:pPr marL="400050" indent="-400050">
              <a:buAutoNum type="romanUcPeriod"/>
            </a:pPr>
            <a:r>
              <a:rPr lang="en-US" sz="1400" dirty="0"/>
              <a:t>Business/Management Report</a:t>
            </a:r>
          </a:p>
          <a:p>
            <a:pPr marL="857250" lvl="1" indent="-400050">
              <a:buFont typeface="+mj-lt"/>
              <a:buAutoNum type="alphaLcPeriod"/>
            </a:pPr>
            <a:r>
              <a:rPr lang="en-US" sz="1400" dirty="0"/>
              <a:t>Discipline Report</a:t>
            </a:r>
          </a:p>
          <a:p>
            <a:pPr marL="857250" lvl="1" indent="-400050">
              <a:buFont typeface="+mj-lt"/>
              <a:buAutoNum type="alphaLcPeriod"/>
            </a:pPr>
            <a:r>
              <a:rPr lang="en-US" sz="1400" dirty="0"/>
              <a:t>Staff Retention</a:t>
            </a:r>
          </a:p>
          <a:p>
            <a:pPr marL="400050" indent="-400050">
              <a:buAutoNum type="romanUcPeriod"/>
            </a:pPr>
            <a:r>
              <a:rPr lang="en-US" sz="1400" dirty="0"/>
              <a:t>Authorizer</a:t>
            </a:r>
          </a:p>
          <a:p>
            <a:pPr marL="400050" indent="-400050">
              <a:buAutoNum type="romanUcPeriod"/>
            </a:pPr>
            <a:r>
              <a:rPr lang="en-US" sz="1400" dirty="0"/>
              <a:t>Extended Public Comment (non-agenda items only)</a:t>
            </a:r>
          </a:p>
          <a:p>
            <a:pPr marL="400050" indent="-400050">
              <a:buAutoNum type="romanUcPeriod"/>
            </a:pPr>
            <a:r>
              <a:rPr lang="en-US" sz="1400" dirty="0"/>
              <a:t>Comments from the Board</a:t>
            </a:r>
          </a:p>
          <a:p>
            <a:pPr marL="400050" indent="-400050">
              <a:buAutoNum type="romanUcPeriod"/>
            </a:pPr>
            <a:r>
              <a:rPr lang="en-US" sz="1400" dirty="0"/>
              <a:t>Reconfirmation of Next Meeting Date</a:t>
            </a:r>
          </a:p>
          <a:p>
            <a:pPr marL="400050" indent="-400050">
              <a:buAutoNum type="romanUcPeriod"/>
            </a:pPr>
            <a:r>
              <a:rPr lang="en-US" sz="1400" dirty="0"/>
              <a:t>Adjournment</a:t>
            </a:r>
          </a:p>
          <a:p>
            <a:pPr lvl="1"/>
            <a:endParaRPr lang="en-US" dirty="0"/>
          </a:p>
        </p:txBody>
      </p:sp>
      <p:sp>
        <p:nvSpPr>
          <p:cNvPr id="5" name="TextBox 4">
            <a:extLst>
              <a:ext uri="{FF2B5EF4-FFF2-40B4-BE49-F238E27FC236}">
                <a16:creationId xmlns:a16="http://schemas.microsoft.com/office/drawing/2014/main" id="{9FF58E65-6976-49B1-82F2-2F6C078C7D12}"/>
              </a:ext>
            </a:extLst>
          </p:cNvPr>
          <p:cNvSpPr txBox="1"/>
          <p:nvPr/>
        </p:nvSpPr>
        <p:spPr>
          <a:xfrm>
            <a:off x="5977466" y="0"/>
            <a:ext cx="4703852" cy="7109639"/>
          </a:xfrm>
          <a:prstGeom prst="rect">
            <a:avLst/>
          </a:prstGeom>
          <a:noFill/>
        </p:spPr>
        <p:txBody>
          <a:bodyPr wrap="square" rtlCol="0">
            <a:spAutoFit/>
          </a:bodyPr>
          <a:lstStyle/>
          <a:p>
            <a:pPr algn="ctr"/>
            <a:r>
              <a:rPr lang="en-US" sz="2000" b="1" dirty="0"/>
              <a:t>Proposed Agenda (Standard Items)</a:t>
            </a:r>
          </a:p>
          <a:p>
            <a:pPr algn="ctr"/>
            <a:r>
              <a:rPr lang="en-US" dirty="0"/>
              <a:t>April 27, 2020</a:t>
            </a:r>
          </a:p>
          <a:p>
            <a:pPr algn="ctr"/>
            <a:r>
              <a:rPr lang="en-US" dirty="0"/>
              <a:t>6:30 p.m.</a:t>
            </a:r>
          </a:p>
          <a:p>
            <a:pPr algn="ctr"/>
            <a:endParaRPr lang="en-US" dirty="0"/>
          </a:p>
          <a:p>
            <a:pPr marL="400050" indent="-400050">
              <a:buAutoNum type="romanUcPeriod"/>
            </a:pPr>
            <a:r>
              <a:rPr lang="en-US" sz="1400" dirty="0"/>
              <a:t>Call to Order and Roll Call</a:t>
            </a:r>
            <a:endParaRPr lang="en-US" sz="1400" b="1" dirty="0"/>
          </a:p>
          <a:p>
            <a:pPr marL="400050" indent="-400050">
              <a:buAutoNum type="romanUcPeriod"/>
            </a:pPr>
            <a:r>
              <a:rPr lang="en-US" sz="1400" dirty="0"/>
              <a:t>Public Comment (limited to agenda items only)</a:t>
            </a:r>
            <a:endParaRPr lang="en-US" sz="1400" b="1" dirty="0"/>
          </a:p>
          <a:p>
            <a:pPr marL="400050" indent="-400050">
              <a:buAutoNum type="romanUcPeriod"/>
            </a:pPr>
            <a:r>
              <a:rPr lang="en-US" sz="1400" dirty="0"/>
              <a:t>Approval of Agenda</a:t>
            </a:r>
          </a:p>
          <a:p>
            <a:pPr marL="400050" indent="-400050">
              <a:buAutoNum type="romanUcPeriod"/>
            </a:pPr>
            <a:r>
              <a:rPr lang="en-US" sz="1400" dirty="0"/>
              <a:t>Consent Calendar</a:t>
            </a:r>
            <a:r>
              <a:rPr lang="en-US" sz="1400" b="1" i="1" dirty="0"/>
              <a:t> </a:t>
            </a:r>
            <a:endParaRPr lang="en-US" sz="1400" dirty="0"/>
          </a:p>
          <a:p>
            <a:pPr marL="857250" lvl="1" indent="-400050">
              <a:buFont typeface="+mj-lt"/>
              <a:buAutoNum type="alphaLcPeriod"/>
            </a:pPr>
            <a:r>
              <a:rPr lang="en-US" sz="1400" dirty="0"/>
              <a:t>Approval of proposed December Meeting Minutes</a:t>
            </a:r>
          </a:p>
          <a:p>
            <a:pPr marL="400050" indent="-400050">
              <a:buAutoNum type="romanUcPeriod"/>
            </a:pPr>
            <a:r>
              <a:rPr lang="en-US" sz="1400" dirty="0"/>
              <a:t>Correspondence</a:t>
            </a:r>
          </a:p>
          <a:p>
            <a:pPr marL="400050" indent="-400050">
              <a:buAutoNum type="romanUcPeriod"/>
            </a:pPr>
            <a:r>
              <a:rPr lang="en-US" sz="1400" dirty="0"/>
              <a:t>Treasurer’s Report</a:t>
            </a:r>
            <a:r>
              <a:rPr lang="en-US" sz="1400" b="1" i="1" dirty="0"/>
              <a:t> </a:t>
            </a:r>
            <a:endParaRPr lang="en-US" sz="1400" dirty="0"/>
          </a:p>
          <a:p>
            <a:pPr marL="400050" indent="-400050">
              <a:buAutoNum type="romanUcPeriod"/>
            </a:pPr>
            <a:r>
              <a:rPr lang="en-US" sz="1400" dirty="0">
                <a:highlight>
                  <a:srgbClr val="FFFF00"/>
                </a:highlight>
              </a:rPr>
              <a:t>New Business</a:t>
            </a:r>
          </a:p>
          <a:p>
            <a:pPr marL="857250" lvl="1" indent="-400050">
              <a:buFont typeface="+mj-lt"/>
              <a:buAutoNum type="alphaLcPeriod"/>
            </a:pPr>
            <a:r>
              <a:rPr lang="en-US" sz="1400" dirty="0">
                <a:highlight>
                  <a:srgbClr val="FFFF00"/>
                </a:highlight>
              </a:rPr>
              <a:t>COVID 19</a:t>
            </a:r>
          </a:p>
          <a:p>
            <a:pPr marL="857250" lvl="1" indent="-400050">
              <a:buFont typeface="+mj-lt"/>
              <a:buAutoNum type="alphaLcPeriod"/>
            </a:pPr>
            <a:r>
              <a:rPr lang="en-US" sz="1400" dirty="0">
                <a:highlight>
                  <a:srgbClr val="FFFF00"/>
                </a:highlight>
              </a:rPr>
              <a:t>Continuing Learning Plan</a:t>
            </a:r>
          </a:p>
          <a:p>
            <a:pPr marL="857250" lvl="1" indent="-400050">
              <a:buFont typeface="+mj-lt"/>
              <a:buAutoNum type="alphaLcPeriod"/>
            </a:pPr>
            <a:r>
              <a:rPr lang="en-US" sz="1400" dirty="0">
                <a:highlight>
                  <a:srgbClr val="FFFF00"/>
                </a:highlight>
              </a:rPr>
              <a:t>Financial Review</a:t>
            </a:r>
          </a:p>
          <a:p>
            <a:pPr marL="857250" lvl="1" indent="-400050">
              <a:buFont typeface="+mj-lt"/>
              <a:buAutoNum type="alphaLcPeriod"/>
            </a:pPr>
            <a:r>
              <a:rPr lang="en-US" sz="1400" dirty="0">
                <a:highlight>
                  <a:srgbClr val="FFFF00"/>
                </a:highlight>
              </a:rPr>
              <a:t>Strategic Planning</a:t>
            </a:r>
          </a:p>
          <a:p>
            <a:pPr marL="400050" indent="-400050">
              <a:buAutoNum type="romanUcPeriod"/>
            </a:pPr>
            <a:r>
              <a:rPr lang="en-US" sz="1400" dirty="0">
                <a:highlight>
                  <a:srgbClr val="00FF00"/>
                </a:highlight>
              </a:rPr>
              <a:t>Old Business</a:t>
            </a:r>
          </a:p>
          <a:p>
            <a:pPr marL="857250" lvl="1" indent="-400050">
              <a:buAutoNum type="alphaLcPeriod"/>
            </a:pPr>
            <a:r>
              <a:rPr lang="en-US" sz="1400" dirty="0">
                <a:highlight>
                  <a:srgbClr val="00FF00"/>
                </a:highlight>
              </a:rPr>
              <a:t>Board Recruitment Plan</a:t>
            </a:r>
          </a:p>
          <a:p>
            <a:pPr marL="857250" lvl="1" indent="-400050">
              <a:buFont typeface="+mj-lt"/>
              <a:buAutoNum type="alphaLcPeriod"/>
            </a:pPr>
            <a:r>
              <a:rPr lang="en-US" sz="1400" dirty="0">
                <a:highlight>
                  <a:srgbClr val="00FF00"/>
                </a:highlight>
              </a:rPr>
              <a:t>Marketing Plan</a:t>
            </a:r>
          </a:p>
          <a:p>
            <a:pPr marL="400050" indent="-400050">
              <a:buAutoNum type="romanUcPeriod"/>
            </a:pPr>
            <a:r>
              <a:rPr lang="en-US" sz="1400" dirty="0">
                <a:highlight>
                  <a:srgbClr val="FF0000"/>
                </a:highlight>
              </a:rPr>
              <a:t>Unfinished Business</a:t>
            </a:r>
          </a:p>
          <a:p>
            <a:pPr marL="857250" lvl="1" indent="-400050">
              <a:buFont typeface="+mj-lt"/>
              <a:buAutoNum type="alphaLcPeriod"/>
            </a:pPr>
            <a:r>
              <a:rPr lang="en-US" sz="1400" dirty="0">
                <a:highlight>
                  <a:srgbClr val="FF0000"/>
                </a:highlight>
              </a:rPr>
              <a:t>Parent Involvement Plan</a:t>
            </a:r>
          </a:p>
          <a:p>
            <a:pPr marL="857250" lvl="1" indent="-400050">
              <a:buFont typeface="+mj-lt"/>
              <a:buAutoNum type="alphaLcPeriod"/>
            </a:pPr>
            <a:r>
              <a:rPr lang="en-US" sz="1400" dirty="0">
                <a:highlight>
                  <a:srgbClr val="FF0000"/>
                </a:highlight>
              </a:rPr>
              <a:t>Facility Use Policy</a:t>
            </a:r>
          </a:p>
          <a:p>
            <a:pPr marL="857250" lvl="1" indent="-400050">
              <a:buFont typeface="+mj-lt"/>
              <a:buAutoNum type="alphaLcPeriod"/>
            </a:pPr>
            <a:r>
              <a:rPr lang="en-US" sz="1400" dirty="0">
                <a:highlight>
                  <a:srgbClr val="FF0000"/>
                </a:highlight>
              </a:rPr>
              <a:t>Contract with Life Construction</a:t>
            </a:r>
          </a:p>
          <a:p>
            <a:pPr marL="400050" indent="-400050">
              <a:buAutoNum type="romanUcPeriod"/>
            </a:pPr>
            <a:r>
              <a:rPr lang="en-US" sz="1400" dirty="0"/>
              <a:t>Authorizer</a:t>
            </a:r>
          </a:p>
          <a:p>
            <a:pPr marL="400050" indent="-400050">
              <a:buAutoNum type="romanUcPeriod"/>
            </a:pPr>
            <a:r>
              <a:rPr lang="en-US" sz="1400" dirty="0"/>
              <a:t>Extended Public Comment (non-agenda items only)</a:t>
            </a:r>
          </a:p>
          <a:p>
            <a:pPr marL="400050" indent="-400050">
              <a:buAutoNum type="romanUcPeriod"/>
            </a:pPr>
            <a:r>
              <a:rPr lang="en-US" sz="1400" dirty="0"/>
              <a:t>Comments from the Board</a:t>
            </a:r>
          </a:p>
          <a:p>
            <a:pPr marL="400050" indent="-400050">
              <a:buAutoNum type="romanUcPeriod"/>
            </a:pPr>
            <a:r>
              <a:rPr lang="en-US" sz="1400" dirty="0"/>
              <a:t>Reconfirmation of Next Meeting Date</a:t>
            </a:r>
          </a:p>
          <a:p>
            <a:pPr marL="400050" indent="-400050">
              <a:buAutoNum type="romanUcPeriod"/>
            </a:pPr>
            <a:r>
              <a:rPr lang="en-US" sz="1400" dirty="0"/>
              <a:t>Adjournment</a:t>
            </a:r>
          </a:p>
          <a:p>
            <a:pPr lvl="1"/>
            <a:endParaRPr lang="en-US" dirty="0"/>
          </a:p>
        </p:txBody>
      </p:sp>
      <p:cxnSp>
        <p:nvCxnSpPr>
          <p:cNvPr id="3" name="Straight Arrow Connector 2">
            <a:extLst>
              <a:ext uri="{FF2B5EF4-FFF2-40B4-BE49-F238E27FC236}">
                <a16:creationId xmlns:a16="http://schemas.microsoft.com/office/drawing/2014/main" id="{6CFB6445-0BA4-427C-8360-4C757052219B}"/>
              </a:ext>
            </a:extLst>
          </p:cNvPr>
          <p:cNvCxnSpPr>
            <a:cxnSpLocks/>
            <a:stCxn id="10" idx="3"/>
          </p:cNvCxnSpPr>
          <p:nvPr/>
        </p:nvCxnSpPr>
        <p:spPr>
          <a:xfrm>
            <a:off x="5264458" y="3604289"/>
            <a:ext cx="710214" cy="3373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3FDF130-4395-4C3E-9F5F-C12B44DA375B}"/>
              </a:ext>
            </a:extLst>
          </p:cNvPr>
          <p:cNvCxnSpPr/>
          <p:nvPr/>
        </p:nvCxnSpPr>
        <p:spPr>
          <a:xfrm>
            <a:off x="4998128" y="4509856"/>
            <a:ext cx="979338" cy="4083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2913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512" y="851665"/>
            <a:ext cx="10058400" cy="1188720"/>
          </a:xfrm>
        </p:spPr>
        <p:txBody>
          <a:bodyPr>
            <a:normAutofit fontScale="90000"/>
          </a:bodyPr>
          <a:lstStyle/>
          <a:p>
            <a:r>
              <a:rPr lang="en-US" sz="4400" dirty="0"/>
              <a:t>Board Best Practices</a:t>
            </a:r>
            <a:br>
              <a:rPr lang="en-US" sz="4400" dirty="0"/>
            </a:br>
            <a:r>
              <a:rPr lang="en-US" sz="4400" dirty="0"/>
              <a:t>Old, Unfinished and New Business</a:t>
            </a:r>
            <a:br>
              <a:rPr lang="en-US" dirty="0"/>
            </a:br>
            <a:r>
              <a:rPr lang="en-US" dirty="0"/>
              <a:t>Why Does it Matter?</a:t>
            </a:r>
            <a:br>
              <a:rPr lang="en-US" dirty="0"/>
            </a:br>
            <a:endParaRPr lang="en-US" sz="2200" dirty="0"/>
          </a:p>
        </p:txBody>
      </p:sp>
      <p:sp>
        <p:nvSpPr>
          <p:cNvPr id="3" name="Content Placeholder 2"/>
          <p:cNvSpPr>
            <a:spLocks noGrp="1"/>
          </p:cNvSpPr>
          <p:nvPr>
            <p:ph idx="1"/>
          </p:nvPr>
        </p:nvSpPr>
        <p:spPr>
          <a:xfrm>
            <a:off x="862614" y="2040385"/>
            <a:ext cx="10058400" cy="4267200"/>
          </a:xfrm>
        </p:spPr>
        <p:txBody>
          <a:bodyPr/>
          <a:lstStyle/>
          <a:p>
            <a:pPr marL="0" indent="0">
              <a:buNone/>
            </a:pPr>
            <a:endParaRPr lang="en-US" dirty="0"/>
          </a:p>
          <a:p>
            <a:pPr marL="0" indent="0">
              <a:buNone/>
            </a:pPr>
            <a:endParaRPr lang="en-US" i="1" dirty="0"/>
          </a:p>
        </p:txBody>
      </p:sp>
      <p:sp>
        <p:nvSpPr>
          <p:cNvPr id="4" name="TextBox 3">
            <a:extLst>
              <a:ext uri="{FF2B5EF4-FFF2-40B4-BE49-F238E27FC236}">
                <a16:creationId xmlns:a16="http://schemas.microsoft.com/office/drawing/2014/main" id="{E120FE92-9ADC-4738-86E8-1CFF7C204940}"/>
              </a:ext>
            </a:extLst>
          </p:cNvPr>
          <p:cNvSpPr txBox="1"/>
          <p:nvPr/>
        </p:nvSpPr>
        <p:spPr>
          <a:xfrm>
            <a:off x="1057922" y="2040385"/>
            <a:ext cx="8993080" cy="3416320"/>
          </a:xfrm>
          <a:prstGeom prst="rect">
            <a:avLst/>
          </a:prstGeom>
          <a:noFill/>
        </p:spPr>
        <p:txBody>
          <a:bodyPr wrap="square" rtlCol="0">
            <a:spAutoFit/>
          </a:bodyPr>
          <a:lstStyle/>
          <a:p>
            <a:pPr marL="285750" indent="-285750">
              <a:buFont typeface="Wingdings" panose="05000000000000000000" pitchFamily="2" charset="2"/>
              <a:buChar char="Ø"/>
            </a:pPr>
            <a:r>
              <a:rPr lang="en-US" dirty="0"/>
              <a:t>Ensures pending questions or business gets addressed and closed</a:t>
            </a:r>
          </a:p>
          <a:p>
            <a:endParaRPr lang="en-US" dirty="0"/>
          </a:p>
          <a:p>
            <a:pPr marL="285750" indent="-285750">
              <a:buFont typeface="Wingdings" panose="05000000000000000000" pitchFamily="2" charset="2"/>
              <a:buChar char="Ø"/>
            </a:pPr>
            <a:r>
              <a:rPr lang="en-US" dirty="0"/>
              <a:t>Promotes a strong board culture by ensuring resolution to all board matters</a:t>
            </a:r>
          </a:p>
          <a:p>
            <a:endParaRPr lang="en-US" dirty="0"/>
          </a:p>
          <a:p>
            <a:pPr marL="285750" indent="-285750">
              <a:buFont typeface="Wingdings" panose="05000000000000000000" pitchFamily="2" charset="2"/>
              <a:buChar char="Ø"/>
            </a:pPr>
            <a:r>
              <a:rPr lang="en-US" dirty="0"/>
              <a:t>Protects your “favorite” issue from being ignored</a:t>
            </a:r>
          </a:p>
          <a:p>
            <a:endParaRPr lang="en-US" dirty="0"/>
          </a:p>
          <a:p>
            <a:pPr marL="285750" indent="-285750">
              <a:buFont typeface="Wingdings" panose="05000000000000000000" pitchFamily="2" charset="2"/>
              <a:buChar char="Ø"/>
            </a:pPr>
            <a:r>
              <a:rPr lang="en-US" dirty="0"/>
              <a:t>Brings a level of “intentionality” to board agenda and board discussion</a:t>
            </a:r>
          </a:p>
          <a:p>
            <a:endParaRPr lang="en-US" dirty="0"/>
          </a:p>
          <a:p>
            <a:pPr marL="285750" indent="-285750">
              <a:buFont typeface="Wingdings" panose="05000000000000000000" pitchFamily="2" charset="2"/>
              <a:buChar char="Ø"/>
            </a:pPr>
            <a:r>
              <a:rPr lang="en-US" dirty="0"/>
              <a:t>Ensures more effective agenda management and substance</a:t>
            </a:r>
          </a:p>
          <a:p>
            <a:endParaRPr lang="en-US" dirty="0"/>
          </a:p>
          <a:p>
            <a:endParaRPr lang="en-US" dirty="0"/>
          </a:p>
          <a:p>
            <a:pPr marL="28575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val="252695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305" y="422008"/>
            <a:ext cx="10058400" cy="1188720"/>
          </a:xfrm>
        </p:spPr>
        <p:txBody>
          <a:bodyPr>
            <a:normAutofit fontScale="90000"/>
          </a:bodyPr>
          <a:lstStyle/>
          <a:p>
            <a:r>
              <a:rPr lang="en-US" sz="4400" dirty="0"/>
              <a:t>Board Best Practices</a:t>
            </a:r>
            <a:br>
              <a:rPr lang="en-US" dirty="0"/>
            </a:br>
            <a:r>
              <a:rPr lang="en-US" dirty="0"/>
              <a:t>Review</a:t>
            </a:r>
            <a:br>
              <a:rPr lang="en-US" dirty="0"/>
            </a:br>
            <a:endParaRPr lang="en-US" sz="2200" dirty="0"/>
          </a:p>
        </p:txBody>
      </p:sp>
      <p:sp>
        <p:nvSpPr>
          <p:cNvPr id="3" name="Content Placeholder 2"/>
          <p:cNvSpPr>
            <a:spLocks noGrp="1"/>
          </p:cNvSpPr>
          <p:nvPr>
            <p:ph idx="1"/>
          </p:nvPr>
        </p:nvSpPr>
        <p:spPr>
          <a:xfrm>
            <a:off x="667305" y="2168792"/>
            <a:ext cx="10802645" cy="4267200"/>
          </a:xfrm>
        </p:spPr>
        <p:txBody>
          <a:bodyPr>
            <a:normAutofit/>
          </a:bodyPr>
          <a:lstStyle/>
          <a:p>
            <a:pPr marL="0" indent="0" algn="ctr">
              <a:buNone/>
            </a:pPr>
            <a:r>
              <a:rPr lang="en-US" sz="5400" i="1" dirty="0"/>
              <a:t>Board Business in a Virtual Format</a:t>
            </a:r>
          </a:p>
        </p:txBody>
      </p:sp>
    </p:spTree>
    <p:extLst>
      <p:ext uri="{BB962C8B-B14F-4D97-AF65-F5344CB8AC3E}">
        <p14:creationId xmlns:p14="http://schemas.microsoft.com/office/powerpoint/2010/main" val="566713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95A590C-2C79-43F3-BB9B-7883355B897D}"/>
              </a:ext>
            </a:extLst>
          </p:cNvPr>
          <p:cNvSpPr>
            <a:spLocks noGrp="1"/>
          </p:cNvSpPr>
          <p:nvPr>
            <p:ph type="title"/>
          </p:nvPr>
        </p:nvSpPr>
        <p:spPr>
          <a:xfrm>
            <a:off x="146359" y="905121"/>
            <a:ext cx="8686800" cy="1462088"/>
          </a:xfrm>
        </p:spPr>
        <p:txBody>
          <a:bodyPr>
            <a:normAutofit fontScale="90000"/>
          </a:bodyPr>
          <a:lstStyle/>
          <a:p>
            <a:r>
              <a:rPr lang="en-US" sz="4400" dirty="0"/>
              <a:t>Board Best Practices</a:t>
            </a:r>
            <a:br>
              <a:rPr lang="en-US" dirty="0"/>
            </a:br>
            <a:r>
              <a:rPr lang="en-US" sz="3600" dirty="0"/>
              <a:t>Addressing Board Business in a Virtual Format</a:t>
            </a:r>
            <a:br>
              <a:rPr lang="en-US" dirty="0"/>
            </a:br>
            <a:br>
              <a:rPr lang="en-US" dirty="0"/>
            </a:br>
            <a:endParaRPr lang="en-US" sz="2200" dirty="0"/>
          </a:p>
        </p:txBody>
      </p:sp>
      <p:sp>
        <p:nvSpPr>
          <p:cNvPr id="2" name="TextBox 1">
            <a:extLst>
              <a:ext uri="{FF2B5EF4-FFF2-40B4-BE49-F238E27FC236}">
                <a16:creationId xmlns:a16="http://schemas.microsoft.com/office/drawing/2014/main" id="{43AFDF2E-DBE2-463D-B842-B0FDC2807A77}"/>
              </a:ext>
            </a:extLst>
          </p:cNvPr>
          <p:cNvSpPr txBox="1"/>
          <p:nvPr/>
        </p:nvSpPr>
        <p:spPr>
          <a:xfrm>
            <a:off x="146359" y="1779687"/>
            <a:ext cx="10946167" cy="3693319"/>
          </a:xfrm>
          <a:prstGeom prst="rect">
            <a:avLst/>
          </a:prstGeom>
          <a:noFill/>
        </p:spPr>
        <p:txBody>
          <a:bodyPr wrap="square" rtlCol="0">
            <a:spAutoFit/>
          </a:bodyPr>
          <a:lstStyle/>
          <a:p>
            <a:r>
              <a:rPr lang="en-US" sz="3600" i="1" dirty="0"/>
              <a:t>Virtual Meetings</a:t>
            </a:r>
            <a:r>
              <a:rPr lang="en-US" i="1" dirty="0"/>
              <a:t>:  </a:t>
            </a:r>
          </a:p>
          <a:p>
            <a:endParaRPr lang="en-US" i="1" dirty="0"/>
          </a:p>
          <a:p>
            <a:pPr marL="742950" lvl="1" indent="-285750">
              <a:buFont typeface="Wingdings" panose="05000000000000000000" pitchFamily="2" charset="2"/>
              <a:buChar char="§"/>
            </a:pPr>
            <a:r>
              <a:rPr lang="en-US" i="1" dirty="0"/>
              <a:t>In March, Governor Whitmer issued an executive order allowing boards to meet, virtually, and members meeting, virtually, could be counted toward a quorum.  </a:t>
            </a:r>
          </a:p>
          <a:p>
            <a:pPr lvl="1"/>
            <a:endParaRPr lang="en-US" i="1" dirty="0"/>
          </a:p>
          <a:p>
            <a:pPr marL="742950" lvl="1" indent="-285750">
              <a:buFont typeface="Wingdings" panose="05000000000000000000" pitchFamily="2" charset="2"/>
              <a:buChar char="§"/>
            </a:pPr>
            <a:r>
              <a:rPr lang="en-US" i="1" dirty="0"/>
              <a:t>No suspension of rules governing the Open Meetings Act.  The same rules apply for the OMA, virtually, as they did, in-person (if questions surface about extraordinary OMA provisions – i.e. closed session provisions, consult board legal counsel)</a:t>
            </a:r>
          </a:p>
          <a:p>
            <a:pPr lvl="1"/>
            <a:endParaRPr lang="en-US" i="1" dirty="0"/>
          </a:p>
          <a:p>
            <a:pPr lvl="1"/>
            <a:endParaRPr lang="en-US" i="1" dirty="0"/>
          </a:p>
          <a:p>
            <a:pPr marL="742950" lvl="1" indent="-285750">
              <a:buFont typeface="Wingdings" panose="05000000000000000000" pitchFamily="2" charset="2"/>
              <a:buChar char="§"/>
            </a:pPr>
            <a:endParaRPr lang="en-US" i="1" dirty="0"/>
          </a:p>
          <a:p>
            <a:endParaRPr lang="en-US" dirty="0"/>
          </a:p>
        </p:txBody>
      </p:sp>
    </p:spTree>
    <p:extLst>
      <p:ext uri="{BB962C8B-B14F-4D97-AF65-F5344CB8AC3E}">
        <p14:creationId xmlns:p14="http://schemas.microsoft.com/office/powerpoint/2010/main" val="345337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95A590C-2C79-43F3-BB9B-7883355B897D}"/>
              </a:ext>
            </a:extLst>
          </p:cNvPr>
          <p:cNvSpPr>
            <a:spLocks noGrp="1"/>
          </p:cNvSpPr>
          <p:nvPr>
            <p:ph type="title"/>
          </p:nvPr>
        </p:nvSpPr>
        <p:spPr>
          <a:xfrm>
            <a:off x="146359" y="860733"/>
            <a:ext cx="8686800" cy="1462088"/>
          </a:xfrm>
        </p:spPr>
        <p:txBody>
          <a:bodyPr>
            <a:normAutofit fontScale="90000"/>
          </a:bodyPr>
          <a:lstStyle/>
          <a:p>
            <a:r>
              <a:rPr lang="en-US" sz="4400" dirty="0"/>
              <a:t>Board Best Practices</a:t>
            </a:r>
            <a:br>
              <a:rPr lang="en-US" dirty="0"/>
            </a:br>
            <a:r>
              <a:rPr lang="en-US" sz="3600" dirty="0"/>
              <a:t>Addressing Board Business In a Virtual Format</a:t>
            </a:r>
            <a:br>
              <a:rPr lang="en-US" sz="3600" dirty="0"/>
            </a:br>
            <a:br>
              <a:rPr lang="en-US" dirty="0"/>
            </a:br>
            <a:endParaRPr lang="en-US" sz="2200" dirty="0"/>
          </a:p>
        </p:txBody>
      </p:sp>
      <p:sp>
        <p:nvSpPr>
          <p:cNvPr id="2" name="TextBox 1">
            <a:extLst>
              <a:ext uri="{FF2B5EF4-FFF2-40B4-BE49-F238E27FC236}">
                <a16:creationId xmlns:a16="http://schemas.microsoft.com/office/drawing/2014/main" id="{43AFDF2E-DBE2-463D-B842-B0FDC2807A77}"/>
              </a:ext>
            </a:extLst>
          </p:cNvPr>
          <p:cNvSpPr txBox="1"/>
          <p:nvPr/>
        </p:nvSpPr>
        <p:spPr>
          <a:xfrm>
            <a:off x="208503" y="2000097"/>
            <a:ext cx="10946167" cy="2585323"/>
          </a:xfrm>
          <a:prstGeom prst="rect">
            <a:avLst/>
          </a:prstGeom>
          <a:noFill/>
        </p:spPr>
        <p:txBody>
          <a:bodyPr wrap="square" rtlCol="0">
            <a:spAutoFit/>
          </a:bodyPr>
          <a:lstStyle/>
          <a:p>
            <a:r>
              <a:rPr lang="en-US" sz="3600" b="1" dirty="0"/>
              <a:t>The Board’s Role</a:t>
            </a:r>
            <a:r>
              <a:rPr lang="en-US" b="1" dirty="0"/>
              <a:t>:</a:t>
            </a:r>
          </a:p>
          <a:p>
            <a:endParaRPr lang="en-US" b="1" dirty="0"/>
          </a:p>
          <a:p>
            <a:r>
              <a:rPr lang="en-US" i="1" dirty="0"/>
              <a:t>“The board’s role remains to ensure that your hired or contracted management is doing what is in the best interest of the students, within the parameters of the law, policy, and the charter contract. This includes continuing to be engaged by regularly receiving information about their school’s academic, organizational, fiscal, and health and safety conditions outside of meetings. ”  (MAPSA Website – COVID-19 Charter School FAQs)</a:t>
            </a:r>
          </a:p>
          <a:p>
            <a:endParaRPr lang="en-US" dirty="0"/>
          </a:p>
          <a:p>
            <a:endParaRPr lang="en-US" dirty="0"/>
          </a:p>
        </p:txBody>
      </p:sp>
    </p:spTree>
    <p:extLst>
      <p:ext uri="{BB962C8B-B14F-4D97-AF65-F5344CB8AC3E}">
        <p14:creationId xmlns:p14="http://schemas.microsoft.com/office/powerpoint/2010/main" val="281170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erry Blossom 16x9">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17.potx" id="{A8D831F9-2DA4-4700-B230-431725864604}" vid="{ED9A2A59-32A4-4461-8593-D9E87F204B18}"/>
    </a:ext>
  </a:extLst>
</a:theme>
</file>

<file path=ppt/theme/theme2.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Cherry blossom nature presentation (widescreen)</Template>
  <TotalTime>787</TotalTime>
  <Words>1239</Words>
  <Application>Microsoft Office PowerPoint</Application>
  <PresentationFormat>Widescreen</PresentationFormat>
  <Paragraphs>188</Paragraphs>
  <Slides>15</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Cambria</vt:lpstr>
      <vt:lpstr>Times New Roman</vt:lpstr>
      <vt:lpstr>Wingdings</vt:lpstr>
      <vt:lpstr>Cherry Blossom 16x9</vt:lpstr>
      <vt:lpstr>Board Best Practices</vt:lpstr>
      <vt:lpstr>Board Best Practices Review </vt:lpstr>
      <vt:lpstr>Board Best Practices Old and New Business “Business” Definitions </vt:lpstr>
      <vt:lpstr>Board Best Practices Old, UNFINSIHED and New Business “Business” Functions</vt:lpstr>
      <vt:lpstr>Large Image Slide</vt:lpstr>
      <vt:lpstr>Board Best Practices Old, Unfinished and New Business Why Does it Matter? </vt:lpstr>
      <vt:lpstr>Board Best Practices Review </vt:lpstr>
      <vt:lpstr>Board Best Practices Addressing Board Business in a Virtual Format  </vt:lpstr>
      <vt:lpstr>Board Best Practices Addressing Board Business In a Virtual Format  </vt:lpstr>
      <vt:lpstr>Board Best Practices Addressing Board Business in a Virtual Format Continuity of Learning (Plans)  </vt:lpstr>
      <vt:lpstr>Board Best Practices Addressing Board Business in a Virtual Format Continuity of Learning (Plans)  </vt:lpstr>
      <vt:lpstr>Board Best Practices Addressing Board Business in a Virtual Format Continuity of Learning (Plans)</vt:lpstr>
      <vt:lpstr>Board Best Practices Addressing Board Business in a Virtual Format Continuity of Learning (Plans)</vt:lpstr>
      <vt:lpstr>Board Best Practices Addressing Board Business in a Virtual Format Continuity of Learning (Plans)</vt:lpstr>
      <vt:lpstr>THANK YOU FOR PARTICIPATING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Best Practices</dc:title>
  <dc:creator>Angela Irwin</dc:creator>
  <cp:lastModifiedBy>jennypeterman8@gmail.com</cp:lastModifiedBy>
  <cp:revision>34</cp:revision>
  <dcterms:created xsi:type="dcterms:W3CDTF">2020-03-11T14:41:34Z</dcterms:created>
  <dcterms:modified xsi:type="dcterms:W3CDTF">2020-04-28T18:32:47Z</dcterms:modified>
</cp:coreProperties>
</file>