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4" r:id="rId6"/>
    <p:sldId id="279" r:id="rId7"/>
    <p:sldId id="336" r:id="rId8"/>
    <p:sldId id="339" r:id="rId9"/>
    <p:sldId id="338" r:id="rId10"/>
    <p:sldId id="335" r:id="rId11"/>
    <p:sldId id="333" r:id="rId12"/>
    <p:sldId id="340" r:id="rId13"/>
    <p:sldId id="337" r:id="rId14"/>
    <p:sldId id="26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0A3C37BE-C303-496D-B5CD-85F2937540FC}" type="slidenum">
              <a:rPr lang="en-US">
                <a:solidFill>
                  <a:srgbClr val="514843"/>
                </a:solidFill>
                <a:latin typeface="Euphemia"/>
              </a:rPr>
              <a:pPr defTabSz="942289">
                <a:defRPr/>
              </a:pPr>
              <a:t>3</a:t>
            </a:fld>
            <a:endParaRPr lang="en-US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47636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timeline; determine who initiates the process based on documented guidance (i.e. ESP, School Leader, etc.); ensure a cooperative budgeting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timeline; determine who initiates the process based on documented guidance (i.e. ESP, School Leader, etc.); ensure a cooperative budgeting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timeline; determine who initiates the process based on documented guidance (i.e. ESP, School Leader, etc.); ensure a cooperative budgeting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 budget helps bridge the gap that can exist between a district’s stated goals and resource allocation . . 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intercambio-de-ideas-siluetas-hombre-81822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capitolconfidential.com/media/images/2010/VanBeekFoundationAllowancePipeline-V3FINA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bluediamondgallery.com/b/budge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quipotecnicoorientaciongranada.com/2014/11/14/encuentros-de-coordinacion-de-convivencia-e-igualda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alabamaschoolconnection.org/2013/04/23/common-core-state-standards-in-the-state-of-alabama-why-is-this-such-a-big-de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452" y="1874843"/>
            <a:ext cx="6671362" cy="22196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Governing in a post-pandemic environment: Navigating Your Board role within a new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452" y="3749918"/>
            <a:ext cx="5734050" cy="9555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Owning your Budget During Change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43F25-187C-48C1-B794-585ADD3BD3D1}"/>
              </a:ext>
            </a:extLst>
          </p:cNvPr>
          <p:cNvSpPr txBox="1"/>
          <p:nvPr/>
        </p:nvSpPr>
        <p:spPr>
          <a:xfrm>
            <a:off x="205203" y="4520817"/>
            <a:ext cx="58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Webinar #3:  November 18, 2020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475912"/>
            <a:ext cx="9982200" cy="296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/>
              <a:t>Step 5:  Track Budget to Actual(s) Over Fiscal Year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2CF73-BF0D-4F57-8CFC-86C191BF390E}"/>
              </a:ext>
            </a:extLst>
          </p:cNvPr>
          <p:cNvPicPr/>
          <p:nvPr/>
        </p:nvPicPr>
        <p:blipFill rotWithShape="1">
          <a:blip r:embed="rId3"/>
          <a:srcRect l="12179" t="20513" r="52180" b="9592"/>
          <a:stretch/>
        </p:blipFill>
        <p:spPr bwMode="auto">
          <a:xfrm>
            <a:off x="1482571" y="1864312"/>
            <a:ext cx="9365942" cy="4917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“A budget is only a tool. It will take you wherever you wish, but it will not replace you as the driver.”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65CA864-A84E-4270-8143-9806A24B9886}"/>
              </a:ext>
            </a:extLst>
          </p:cNvPr>
          <p:cNvSpPr txBox="1">
            <a:spLocks/>
          </p:cNvSpPr>
          <p:nvPr/>
        </p:nvSpPr>
        <p:spPr>
          <a:xfrm>
            <a:off x="694967" y="1785626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PARTICIPATING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30F26-2B0B-4438-8F16-30188B2F0EA0}"/>
              </a:ext>
            </a:extLst>
          </p:cNvPr>
          <p:cNvSpPr/>
          <p:nvPr/>
        </p:nvSpPr>
        <p:spPr>
          <a:xfrm>
            <a:off x="460529" y="4744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Angela L. Irwin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BE0FC-287A-4A93-8C3C-A9293BA4B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318906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600200"/>
            <a:ext cx="99822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Board of Directors:</a:t>
            </a:r>
          </a:p>
          <a:p>
            <a:pPr marL="0" indent="0">
              <a:buNone/>
            </a:pPr>
            <a:r>
              <a:rPr lang="en-US" i="1" dirty="0"/>
              <a:t>To serve as the highest level of leadership by directing academic, fiscal and operational performance and holding management </a:t>
            </a:r>
            <a:r>
              <a:rPr lang="en-US" b="1" i="1" dirty="0"/>
              <a:t>accountable </a:t>
            </a:r>
            <a:r>
              <a:rPr lang="en-US" i="1" dirty="0"/>
              <a:t>for results within the parameters of the </a:t>
            </a:r>
            <a:r>
              <a:rPr lang="en-US" b="1" i="1" dirty="0"/>
              <a:t>directing goals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b="1" dirty="0"/>
              <a:t>Accountable/Accountability:</a:t>
            </a:r>
          </a:p>
          <a:p>
            <a:pPr marL="0" indent="0">
              <a:buNone/>
            </a:pPr>
            <a:r>
              <a:rPr lang="en-US" i="1" dirty="0"/>
              <a:t>Accepting complete responsibility for academic, fiscal and operational actions and being able to give a satisfactory reason for the actions and/or a satisfactory report on results/outcomes.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B04564-C3CE-45D8-A13C-155DFFF4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5510" y="1233996"/>
            <a:ext cx="12120980" cy="56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AC1C2-B862-47EF-B578-B775CA95B8DC}"/>
              </a:ext>
            </a:extLst>
          </p:cNvPr>
          <p:cNvSpPr txBox="1"/>
          <p:nvPr/>
        </p:nvSpPr>
        <p:spPr>
          <a:xfrm>
            <a:off x="932155" y="1684628"/>
            <a:ext cx="105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To demonstrate ownership of your governance role is to apply, consistently, the understanding of the director/accountability exchange to your governance practices.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041FCAB8-7007-44C7-BF4D-C8ABB659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97" y="137034"/>
            <a:ext cx="9980682" cy="1096962"/>
          </a:xfrm>
        </p:spPr>
        <p:txBody>
          <a:bodyPr/>
          <a:lstStyle/>
          <a:p>
            <a:r>
              <a:rPr lang="en-US" dirty="0"/>
              <a:t>OWNING YOUR BUDGET DURING CHANGE</a:t>
            </a:r>
          </a:p>
        </p:txBody>
      </p:sp>
    </p:spTree>
    <p:extLst>
      <p:ext uri="{BB962C8B-B14F-4D97-AF65-F5344CB8AC3E}">
        <p14:creationId xmlns:p14="http://schemas.microsoft.com/office/powerpoint/2010/main" val="91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6930-686E-40A9-9119-3BDC2D467B1B}"/>
              </a:ext>
            </a:extLst>
          </p:cNvPr>
          <p:cNvSpPr txBox="1"/>
          <p:nvPr/>
        </p:nvSpPr>
        <p:spPr>
          <a:xfrm>
            <a:off x="2707688" y="1896024"/>
            <a:ext cx="685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/>
          </a:p>
          <a:p>
            <a:pPr algn="ctr"/>
            <a:r>
              <a:rPr lang="en-US" sz="4000" b="1" i="1" dirty="0">
                <a:hlinkClick r:id="rId3"/>
              </a:rPr>
              <a:t>How School Funding Works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45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6930-686E-40A9-9119-3BDC2D467B1B}"/>
              </a:ext>
            </a:extLst>
          </p:cNvPr>
          <p:cNvSpPr txBox="1"/>
          <p:nvPr/>
        </p:nvSpPr>
        <p:spPr>
          <a:xfrm>
            <a:off x="1248034" y="1483212"/>
            <a:ext cx="96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What Steps Should Board’s Take, Then, in Ensuring Budget Fidelity?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6374F-E9B9-45D0-8FBB-D21EBC47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2379216"/>
            <a:ext cx="12192000" cy="42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C9A2-CFD9-4A1A-9502-21316F5F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811044"/>
            <a:ext cx="9982200" cy="4245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/>
              <a:t>Step 1:  Review Your Budgeting Process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63F63-DEE4-4B14-BF6C-AA9E7D4D1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657600" y="2415451"/>
            <a:ext cx="4876800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63D9-109C-49A5-A3EE-7F8813E1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i="1" dirty="0"/>
              <a:t>Step 2:  Understand All Budget Components</a:t>
            </a:r>
          </a:p>
          <a:p>
            <a:pPr marL="0" indent="0" algn="ctr">
              <a:buNone/>
            </a:pPr>
            <a:endParaRPr lang="en-US" b="1" i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46EC29A-63E1-4883-9370-38C106BE7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84197"/>
              </p:ext>
            </p:extLst>
          </p:nvPr>
        </p:nvGraphicFramePr>
        <p:xfrm>
          <a:off x="958787" y="2327971"/>
          <a:ext cx="10573304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6">
                  <a:extLst>
                    <a:ext uri="{9D8B030D-6E8A-4147-A177-3AD203B41FA5}">
                      <a16:colId xmlns:a16="http://schemas.microsoft.com/office/drawing/2014/main" val="2438693241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581428810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2636677184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196950073"/>
                    </a:ext>
                  </a:extLst>
                </a:gridCol>
              </a:tblGrid>
              <a:tr h="164336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Excess of Revenues Over/(Under)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Beginning and Projected Ending Fund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 between revenues and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Beginning Fund Balance of beginning of budget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0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Projected Ending Fund balance of end of budget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2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0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26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600200"/>
            <a:ext cx="9982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/>
              <a:t>Step 3:  Ensure Key Programs/Strategies are Adequately Funded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A4309-5A6C-432A-9856-927A3A15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04900" y="2196483"/>
            <a:ext cx="10265325" cy="458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844E51-9B51-4087-AF93-E27EC7B35BC5}"/>
              </a:ext>
            </a:extLst>
          </p:cNvPr>
          <p:cNvSpPr txBox="1"/>
          <p:nvPr/>
        </p:nvSpPr>
        <p:spPr>
          <a:xfrm>
            <a:off x="963337" y="6858000"/>
            <a:ext cx="10265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alabamaschoolconnection.org/2013/04/23/common-core-state-standards-in-the-state-of-alabama-why-is-this-such-a-big-deal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081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BUDGET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78AE7-05D0-4C7A-82DB-32102F047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900" y="1475912"/>
            <a:ext cx="9982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/>
              <a:t>Step 4:  Ensure Board is Receiving Adequate Financial Information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80AD4-175F-4FBB-ABB5-B36EE6FB8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352"/>
            <a:ext cx="12192000" cy="4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214</TotalTime>
  <Words>476</Words>
  <Application>Microsoft Office PowerPoint</Application>
  <PresentationFormat>Widescreen</PresentationFormat>
  <Paragraphs>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Governing in a post-pandemic environment: Navigating Your Board role within a new reality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  <vt:lpstr>OWNING YOUR BUDGET DURING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in a post-pandemic environment: Navigating Your Board role within anew reality</dc:title>
  <dc:creator>Angela Irwin</dc:creator>
  <cp:lastModifiedBy>Christopher Oshelski</cp:lastModifiedBy>
  <cp:revision>21</cp:revision>
  <dcterms:created xsi:type="dcterms:W3CDTF">2020-07-20T17:39:59Z</dcterms:created>
  <dcterms:modified xsi:type="dcterms:W3CDTF">2020-11-06T13:28:13Z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