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0" r:id="rId3"/>
    <p:sldId id="288" r:id="rId4"/>
    <p:sldId id="262" r:id="rId5"/>
    <p:sldId id="263" r:id="rId6"/>
    <p:sldId id="268" r:id="rId7"/>
    <p:sldId id="265" r:id="rId8"/>
    <p:sldId id="266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72" y="-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7/20/2021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7/20/2021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Relaltionship</a:t>
            </a:r>
            <a:r>
              <a:rPr lang="en-US" dirty="0"/>
              <a:t> between the three legs; relationship between performance and charter contract – how do all parties relate to the charter contract and/or each other relative to school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9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7/20/2021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10%20Questions%20to%20Ask%20a%20Prospective%20Board%20Member.docx" TargetMode="External"/><Relationship Id="rId2" Type="http://schemas.openxmlformats.org/officeDocument/2006/relationships/hyperlink" Target="Board%20Matrix%20Successon%20Planning%20and%20Profile%20-%20July%202021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Board Succession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On-demand Webinar:  AirWin Educational Services, LLC.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7186" y="404199"/>
            <a:ext cx="9628632" cy="1362113"/>
          </a:xfrm>
        </p:spPr>
        <p:txBody>
          <a:bodyPr/>
          <a:lstStyle/>
          <a:p>
            <a:r>
              <a:rPr lang="en-US" dirty="0"/>
              <a:t>Board Succession Planning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C9D4A-C768-4201-9AAB-64F14D57CA39}"/>
              </a:ext>
            </a:extLst>
          </p:cNvPr>
          <p:cNvSpPr txBox="1"/>
          <p:nvPr/>
        </p:nvSpPr>
        <p:spPr>
          <a:xfrm>
            <a:off x="541538" y="2361460"/>
            <a:ext cx="1075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To build an effective board team, boards must be intentional in their succession planning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2797A6-6532-4B77-A3C9-9D98CA5D7C16}"/>
              </a:ext>
            </a:extLst>
          </p:cNvPr>
          <p:cNvSpPr txBox="1"/>
          <p:nvPr/>
        </p:nvSpPr>
        <p:spPr>
          <a:xfrm>
            <a:off x="495300" y="2194264"/>
            <a:ext cx="1120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Four Elements to an Effective Board Succession Planning Process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1F92B9-16A3-43E2-8A78-1F95FAEC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86" y="404199"/>
            <a:ext cx="9628632" cy="1362113"/>
          </a:xfrm>
        </p:spPr>
        <p:txBody>
          <a:bodyPr/>
          <a:lstStyle/>
          <a:p>
            <a:r>
              <a:rPr lang="en-US" dirty="0"/>
              <a:t>Board Succession Planning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41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7" y="395321"/>
            <a:ext cx="9628632" cy="1362113"/>
          </a:xfrm>
        </p:spPr>
        <p:txBody>
          <a:bodyPr/>
          <a:lstStyle/>
          <a:p>
            <a:r>
              <a:rPr lang="en-US" dirty="0"/>
              <a:t>Board Succession Planning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6B828-7B74-409A-8B94-36BE17AF7652}"/>
              </a:ext>
            </a:extLst>
          </p:cNvPr>
          <p:cNvSpPr txBox="1"/>
          <p:nvPr/>
        </p:nvSpPr>
        <p:spPr>
          <a:xfrm>
            <a:off x="749108" y="3274810"/>
            <a:ext cx="9906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AutoNum type="arabicPeriod"/>
            </a:pPr>
            <a:r>
              <a:rPr lang="en-US" sz="2800" dirty="0"/>
              <a:t>Recruiting</a:t>
            </a:r>
          </a:p>
          <a:p>
            <a:pPr marL="342900" lvl="1" indent="-342900">
              <a:buAutoNum type="arabicPeriod"/>
            </a:pPr>
            <a:endParaRPr lang="en-US" sz="2800" dirty="0"/>
          </a:p>
          <a:p>
            <a:pPr marL="342900" lvl="1" indent="-342900">
              <a:buAutoNum type="arabicPeriod"/>
            </a:pPr>
            <a:r>
              <a:rPr lang="en-US" sz="2800" dirty="0"/>
              <a:t>Ensuring Cultural Fit</a:t>
            </a:r>
          </a:p>
          <a:p>
            <a:pPr marL="342900" lvl="1" indent="-342900">
              <a:buAutoNum type="arabicPeriod"/>
            </a:pPr>
            <a:endParaRPr lang="en-US" sz="2800" dirty="0"/>
          </a:p>
          <a:p>
            <a:pPr marL="342900" lvl="1" indent="-342900">
              <a:buAutoNum type="arabicPeriod"/>
            </a:pPr>
            <a:r>
              <a:rPr lang="en-US" sz="2800" dirty="0"/>
              <a:t>Onboarding/Orientation</a:t>
            </a:r>
          </a:p>
          <a:p>
            <a:pPr marL="342900" lvl="1" indent="-342900">
              <a:buAutoNum type="arabicPeriod"/>
            </a:pPr>
            <a:endParaRPr lang="en-US" sz="2800" dirty="0"/>
          </a:p>
          <a:p>
            <a:pPr marL="342900" lvl="1" indent="-342900">
              <a:buAutoNum type="arabicPeriod"/>
            </a:pPr>
            <a:r>
              <a:rPr lang="en-US" sz="2800" dirty="0"/>
              <a:t>Developing Professionally</a:t>
            </a:r>
          </a:p>
          <a:p>
            <a:pPr marL="0" lvl="1"/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6FB5B2-5C28-4BA9-B9F0-F09D23142F41}"/>
              </a:ext>
            </a:extLst>
          </p:cNvPr>
          <p:cNvSpPr txBox="1"/>
          <p:nvPr/>
        </p:nvSpPr>
        <p:spPr>
          <a:xfrm>
            <a:off x="923278" y="2308194"/>
            <a:ext cx="1059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Four Elements:</a:t>
            </a:r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5" y="359811"/>
            <a:ext cx="9628632" cy="1362113"/>
          </a:xfrm>
        </p:spPr>
        <p:txBody>
          <a:bodyPr/>
          <a:lstStyle/>
          <a:p>
            <a:r>
              <a:rPr lang="en-US" dirty="0"/>
              <a:t>Board Succession Planning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D33B1-FB4F-4715-953D-92AA417EC7E9}"/>
              </a:ext>
            </a:extLst>
          </p:cNvPr>
          <p:cNvSpPr txBox="1"/>
          <p:nvPr/>
        </p:nvSpPr>
        <p:spPr>
          <a:xfrm>
            <a:off x="457091" y="2338527"/>
            <a:ext cx="10972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Recruiting</a:t>
            </a:r>
          </a:p>
          <a:p>
            <a:endParaRPr lang="en-US" sz="2800" i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>
                <a:hlinkClick r:id="rId2" action="ppaction://hlinkfile"/>
              </a:rPr>
              <a:t>Consider establishing a board development committee</a:t>
            </a:r>
            <a:endParaRPr lang="en-US" i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/>
              <a:t>Recruit to both current and future needs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>
                <a:hlinkClick r:id="rId3" action="ppaction://hlinkfile"/>
              </a:rPr>
              <a:t>Interview board candidate(s)with established questions</a:t>
            </a:r>
            <a:endParaRPr lang="en-US" i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/>
              <a:t>Develop board orientation package</a:t>
            </a:r>
          </a:p>
          <a:p>
            <a:pPr lvl="1"/>
            <a:endParaRPr lang="en-US" i="1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" y="430832"/>
            <a:ext cx="9628632" cy="1362113"/>
          </a:xfrm>
        </p:spPr>
        <p:txBody>
          <a:bodyPr/>
          <a:lstStyle/>
          <a:p>
            <a:r>
              <a:rPr lang="en-US" dirty="0"/>
              <a:t>Board Succession 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3AA2D-5E39-482C-A30D-162C5A538383}"/>
              </a:ext>
            </a:extLst>
          </p:cNvPr>
          <p:cNvSpPr txBox="1"/>
          <p:nvPr/>
        </p:nvSpPr>
        <p:spPr>
          <a:xfrm>
            <a:off x="712650" y="2380730"/>
            <a:ext cx="112602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Ensuring Cultural Fit</a:t>
            </a:r>
          </a:p>
          <a:p>
            <a:pPr algn="ctr"/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/>
              <a:t>Formally identify board culture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/>
              <a:t>Incorporate board culture questions into board candidate interview process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/>
              <a:t>Determine if candidate culturally fits with your existing board</a:t>
            </a:r>
          </a:p>
          <a:p>
            <a:endParaRPr lang="en-US" sz="2800" i="1" dirty="0"/>
          </a:p>
          <a:p>
            <a:pPr lvl="1"/>
            <a:endParaRPr lang="en-US" i="1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3D5896A-F833-4D2E-91EF-A42C8A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7" y="466343"/>
            <a:ext cx="9628632" cy="1362113"/>
          </a:xfrm>
        </p:spPr>
        <p:txBody>
          <a:bodyPr/>
          <a:lstStyle/>
          <a:p>
            <a:r>
              <a:rPr lang="en-US" dirty="0"/>
              <a:t>Board Succession Planning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236B6-7B17-4C4A-B1CB-06E0123488FB}"/>
              </a:ext>
            </a:extLst>
          </p:cNvPr>
          <p:cNvSpPr txBox="1"/>
          <p:nvPr/>
        </p:nvSpPr>
        <p:spPr>
          <a:xfrm>
            <a:off x="277851" y="2133600"/>
            <a:ext cx="11260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Onboarding/Orientating</a:t>
            </a:r>
          </a:p>
          <a:p>
            <a:pPr algn="ctr"/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/>
              <a:t>Share board orientation package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/>
              <a:t>Ensure board member understanding of roles and relationships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/>
              <a:t>Review charter contract with board member with knowledge and understanding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/>
              <a:t>Review board mechanics – do not assume board member understands how YOUR board functions (hint:  share meeting minutes of past meetings)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/>
              <a:t>Share contact information of critical stakeholders (i.e. board colleagues, ESP/operator, authorizer, etc.)</a:t>
            </a:r>
          </a:p>
          <a:p>
            <a:endParaRPr lang="en-US" sz="2800" i="1" dirty="0"/>
          </a:p>
          <a:p>
            <a:pPr lvl="1"/>
            <a:endParaRPr lang="en-US" i="1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6444"/>
            <a:ext cx="9628632" cy="1362113"/>
          </a:xfrm>
        </p:spPr>
        <p:txBody>
          <a:bodyPr/>
          <a:lstStyle/>
          <a:p>
            <a:r>
              <a:rPr lang="en-US" dirty="0"/>
              <a:t>Board Succession Planning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F3D7E-1648-4B3F-A014-BC5591FB2D83}"/>
              </a:ext>
            </a:extLst>
          </p:cNvPr>
          <p:cNvSpPr txBox="1"/>
          <p:nvPr/>
        </p:nvSpPr>
        <p:spPr>
          <a:xfrm>
            <a:off x="668870" y="2377788"/>
            <a:ext cx="112602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Developing Professionally</a:t>
            </a:r>
          </a:p>
          <a:p>
            <a:pPr algn="ctr"/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/>
              <a:t>Assess professional development needs of new member(s)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/>
              <a:t>Actively pursue professional development opportunities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dirty="0"/>
              <a:t>Budget for need of professional development for new members</a:t>
            </a:r>
          </a:p>
          <a:p>
            <a:endParaRPr lang="en-US" sz="2800" i="1" dirty="0"/>
          </a:p>
          <a:p>
            <a:pPr lvl="1"/>
            <a:endParaRPr lang="en-US" i="1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674" y="2087857"/>
            <a:ext cx="10091451" cy="376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3F48B8-4E83-405A-94BE-EDE758F5B221}"/>
              </a:ext>
            </a:extLst>
          </p:cNvPr>
          <p:cNvSpPr txBox="1">
            <a:spLocks/>
          </p:cNvSpPr>
          <p:nvPr/>
        </p:nvSpPr>
        <p:spPr bwMode="black">
          <a:xfrm>
            <a:off x="121280" y="-114433"/>
            <a:ext cx="90168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Board Succession Planning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FC6440-BA64-409B-A961-48A5D606B62B}"/>
              </a:ext>
            </a:extLst>
          </p:cNvPr>
          <p:cNvSpPr txBox="1">
            <a:spLocks/>
          </p:cNvSpPr>
          <p:nvPr/>
        </p:nvSpPr>
        <p:spPr>
          <a:xfrm>
            <a:off x="574829" y="2195538"/>
            <a:ext cx="11042341" cy="146490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LISTENING!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4BA11-65AC-4132-B242-E80716245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4680354"/>
            <a:ext cx="2626822" cy="852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EBB802-F2B0-40F6-9B12-A08D805BF843}"/>
              </a:ext>
            </a:extLst>
          </p:cNvPr>
          <p:cNvSpPr txBox="1"/>
          <p:nvPr/>
        </p:nvSpPr>
        <p:spPr>
          <a:xfrm>
            <a:off x="0" y="5532409"/>
            <a:ext cx="6120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4521 Henry Drive</a:t>
            </a:r>
            <a:br>
              <a:rPr lang="en-US" sz="1800" dirty="0"/>
            </a:br>
            <a:r>
              <a:rPr lang="en-US" sz="1800" dirty="0"/>
              <a:t>Beaverton, MI  48612</a:t>
            </a:r>
            <a:br>
              <a:rPr lang="en-US" sz="1800" dirty="0"/>
            </a:br>
            <a:r>
              <a:rPr lang="en-US" sz="1800" dirty="0"/>
              <a:t>989-239-7555</a:t>
            </a:r>
            <a:br>
              <a:rPr lang="en-US" sz="1800" dirty="0"/>
            </a:br>
            <a:r>
              <a:rPr lang="en-US" sz="1800" dirty="0"/>
              <a:t>Email:  angela@airwinllc.com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25</TotalTime>
  <Words>277</Words>
  <Application>Microsoft Office PowerPoint</Application>
  <PresentationFormat>Widescreen</PresentationFormat>
  <Paragraphs>52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Wingdings</vt:lpstr>
      <vt:lpstr>Educational subjects 16x9</vt:lpstr>
      <vt:lpstr>Board Succession Planning</vt:lpstr>
      <vt:lpstr>Board Succession Planning</vt:lpstr>
      <vt:lpstr>Board Succession Planning</vt:lpstr>
      <vt:lpstr>Board Succession Planning</vt:lpstr>
      <vt:lpstr>Board Succession Planning</vt:lpstr>
      <vt:lpstr>Board Succession Planning</vt:lpstr>
      <vt:lpstr>Board Succession Planning</vt:lpstr>
      <vt:lpstr>Board Succession Planning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Transition from Virtual to In-Person Meetings</dc:title>
  <dc:creator>Angela Irwin</dc:creator>
  <cp:lastModifiedBy>Angela Irwin</cp:lastModifiedBy>
  <cp:revision>8</cp:revision>
  <dcterms:created xsi:type="dcterms:W3CDTF">2021-07-06T14:46:11Z</dcterms:created>
  <dcterms:modified xsi:type="dcterms:W3CDTF">2021-07-20T17:34:01Z</dcterms:modified>
</cp:coreProperties>
</file>