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1" r:id="rId3"/>
    <p:sldId id="269" r:id="rId4"/>
    <p:sldId id="288" r:id="rId5"/>
    <p:sldId id="305" r:id="rId6"/>
    <p:sldId id="276" r:id="rId7"/>
    <p:sldId id="30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7/14/2021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7/14/2021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*Authorizer:  Charter contract – provides narrative on the Commissions oversight role; Board:  Charter contract sets forth that the Board’s authority over school operations</a:t>
            </a:r>
          </a:p>
          <a:p>
            <a:r>
              <a:rPr lang="en-US" dirty="0"/>
              <a:t>*</a:t>
            </a:r>
            <a:r>
              <a:rPr lang="en-US" dirty="0" err="1"/>
              <a:t>Reauthorizational</a:t>
            </a:r>
            <a:r>
              <a:rPr lang="en-US" dirty="0"/>
              <a:t>/renewal – term of charter contract; initial = five years; some of you may be undergoing reauthorization at the end of next school year</a:t>
            </a:r>
          </a:p>
          <a:p>
            <a:r>
              <a:rPr lang="en-US" dirty="0"/>
              <a:t>*Administers performance assessments . . . Results critical in determining reauthorization decisions</a:t>
            </a:r>
          </a:p>
          <a:p>
            <a:r>
              <a:rPr lang="en-US" dirty="0"/>
              <a:t>*Board’s role in exercising appropriate oversight . . . Board given authorizer through charter contract to oversee all school operations – are you doing this, effectively (in cooperative coordination with school leadership_</a:t>
            </a:r>
          </a:p>
          <a:p>
            <a:r>
              <a:rPr lang="en-US" dirty="0"/>
              <a:t>NOBODY LIKES SURPRISES . . . If you are not sure whether you should tell your authorizer something that occurred at the school, err on the side of caution – share . . .Board transparency – measured through performance framework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0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Relaltionship</a:t>
            </a:r>
            <a:r>
              <a:rPr lang="en-US" dirty="0"/>
              <a:t> between the three legs; relationship between performance and charter contract – how do all parties relate to the charter contract and/or each other relative to school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*Authorizer:  Charter contract – provides narrative on the Commissions oversight role; Board:  Charter contract sets forth that the Board’s authority over school operations</a:t>
            </a:r>
          </a:p>
          <a:p>
            <a:r>
              <a:rPr lang="en-US" dirty="0"/>
              <a:t>*</a:t>
            </a:r>
            <a:r>
              <a:rPr lang="en-US" dirty="0" err="1"/>
              <a:t>Reauthorizational</a:t>
            </a:r>
            <a:r>
              <a:rPr lang="en-US" dirty="0"/>
              <a:t>/renewal – term of charter contract; initial = five years; some of you may be undergoing reauthorization at the end of next school year</a:t>
            </a:r>
          </a:p>
          <a:p>
            <a:r>
              <a:rPr lang="en-US" dirty="0"/>
              <a:t>*Administers performance assessments . . . Results critical in determining reauthorization decisions</a:t>
            </a:r>
          </a:p>
          <a:p>
            <a:r>
              <a:rPr lang="en-US" dirty="0"/>
              <a:t>*Board’s role in exercising appropriate oversight . . . Board given authorizer through charter contract to oversee all school operations – are you doing this, effectively (in cooperative coordination with school leadership_</a:t>
            </a:r>
          </a:p>
          <a:p>
            <a:r>
              <a:rPr lang="en-US" dirty="0"/>
              <a:t>NOBODY LIKES SURPRISES . . . If you are not sure whether you should tell your authorizer something that occurred at the school, err on the side of caution – share . . .Board transparency – measured through performance framework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9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7/14/2021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7/14/2021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2898" y="1943842"/>
            <a:ext cx="9209102" cy="2387600"/>
          </a:xfrm>
        </p:spPr>
        <p:txBody>
          <a:bodyPr>
            <a:normAutofit/>
          </a:bodyPr>
          <a:lstStyle/>
          <a:p>
            <a:r>
              <a:rPr lang="en-US" dirty="0"/>
              <a:t>Governance vs.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On-demand Webinar:  AirWin Educational Services, LLC.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DDA6908-6019-4188-9463-BDDEB660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4" y="439091"/>
            <a:ext cx="9628187" cy="1362075"/>
          </a:xfrm>
        </p:spPr>
        <p:txBody>
          <a:bodyPr>
            <a:normAutofit/>
          </a:bodyPr>
          <a:lstStyle/>
          <a:p>
            <a:r>
              <a:rPr lang="en-US" dirty="0"/>
              <a:t>Governance vs.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2E16C-D176-4947-967C-03E87A40C8D5}"/>
              </a:ext>
            </a:extLst>
          </p:cNvPr>
          <p:cNvSpPr txBox="1"/>
          <p:nvPr/>
        </p:nvSpPr>
        <p:spPr>
          <a:xfrm>
            <a:off x="658427" y="2379216"/>
            <a:ext cx="10875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Board Blunder #8:  Failure to Understand the Board’s Role as a Governance Rather than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7CFD0377-8B85-4B92-9E6E-5470232478D1}"/>
              </a:ext>
            </a:extLst>
          </p:cNvPr>
          <p:cNvSpPr/>
          <p:nvPr/>
        </p:nvSpPr>
        <p:spPr>
          <a:xfrm>
            <a:off x="548276" y="1842604"/>
            <a:ext cx="3604010" cy="4723251"/>
          </a:xfrm>
          <a:custGeom>
            <a:avLst/>
            <a:gdLst>
              <a:gd name="connsiteX0" fmla="*/ 0 w 3604010"/>
              <a:gd name="connsiteY0" fmla="*/ 360401 h 4723251"/>
              <a:gd name="connsiteX1" fmla="*/ 360401 w 3604010"/>
              <a:gd name="connsiteY1" fmla="*/ 0 h 4723251"/>
              <a:gd name="connsiteX2" fmla="*/ 3243609 w 3604010"/>
              <a:gd name="connsiteY2" fmla="*/ 0 h 4723251"/>
              <a:gd name="connsiteX3" fmla="*/ 3604010 w 3604010"/>
              <a:gd name="connsiteY3" fmla="*/ 360401 h 4723251"/>
              <a:gd name="connsiteX4" fmla="*/ 3604010 w 3604010"/>
              <a:gd name="connsiteY4" fmla="*/ 4362850 h 4723251"/>
              <a:gd name="connsiteX5" fmla="*/ 3243609 w 3604010"/>
              <a:gd name="connsiteY5" fmla="*/ 4723251 h 4723251"/>
              <a:gd name="connsiteX6" fmla="*/ 360401 w 3604010"/>
              <a:gd name="connsiteY6" fmla="*/ 4723251 h 4723251"/>
              <a:gd name="connsiteX7" fmla="*/ 0 w 3604010"/>
              <a:gd name="connsiteY7" fmla="*/ 4362850 h 4723251"/>
              <a:gd name="connsiteX8" fmla="*/ 0 w 3604010"/>
              <a:gd name="connsiteY8" fmla="*/ 360401 h 47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4010" h="4723251">
                <a:moveTo>
                  <a:pt x="0" y="360401"/>
                </a:moveTo>
                <a:cubicBezTo>
                  <a:pt x="0" y="161357"/>
                  <a:pt x="161357" y="0"/>
                  <a:pt x="360401" y="0"/>
                </a:cubicBezTo>
                <a:lnTo>
                  <a:pt x="3243609" y="0"/>
                </a:lnTo>
                <a:cubicBezTo>
                  <a:pt x="3442653" y="0"/>
                  <a:pt x="3604010" y="161357"/>
                  <a:pt x="3604010" y="360401"/>
                </a:cubicBezTo>
                <a:lnTo>
                  <a:pt x="3604010" y="4362850"/>
                </a:lnTo>
                <a:cubicBezTo>
                  <a:pt x="3604010" y="4561894"/>
                  <a:pt x="3442653" y="4723251"/>
                  <a:pt x="3243609" y="4723251"/>
                </a:cubicBezTo>
                <a:lnTo>
                  <a:pt x="360401" y="4723251"/>
                </a:lnTo>
                <a:cubicBezTo>
                  <a:pt x="161357" y="4723251"/>
                  <a:pt x="0" y="4561894"/>
                  <a:pt x="0" y="4362850"/>
                </a:cubicBezTo>
                <a:lnTo>
                  <a:pt x="0" y="360401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3489156" numCol="1" spcCol="1270" anchor="ctr" anchorCtr="0">
            <a:noAutofit/>
          </a:bodyPr>
          <a:lstStyle/>
          <a:p>
            <a:pPr algn="ctr" defTabSz="2133600">
              <a:spcBef>
                <a:spcPct val="0"/>
              </a:spcBef>
            </a:pPr>
            <a:r>
              <a:rPr lang="en-US" sz="4000" dirty="0"/>
              <a:t>Authorizer</a:t>
            </a: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6930A7CB-8E6E-46F1-8D48-DA7BE67A77C4}"/>
              </a:ext>
            </a:extLst>
          </p:cNvPr>
          <p:cNvSpPr/>
          <p:nvPr/>
        </p:nvSpPr>
        <p:spPr>
          <a:xfrm>
            <a:off x="4234079" y="1859011"/>
            <a:ext cx="3604010" cy="4723251"/>
          </a:xfrm>
          <a:custGeom>
            <a:avLst/>
            <a:gdLst>
              <a:gd name="connsiteX0" fmla="*/ 0 w 3604010"/>
              <a:gd name="connsiteY0" fmla="*/ 360401 h 4723251"/>
              <a:gd name="connsiteX1" fmla="*/ 360401 w 3604010"/>
              <a:gd name="connsiteY1" fmla="*/ 0 h 4723251"/>
              <a:gd name="connsiteX2" fmla="*/ 3243609 w 3604010"/>
              <a:gd name="connsiteY2" fmla="*/ 0 h 4723251"/>
              <a:gd name="connsiteX3" fmla="*/ 3604010 w 3604010"/>
              <a:gd name="connsiteY3" fmla="*/ 360401 h 4723251"/>
              <a:gd name="connsiteX4" fmla="*/ 3604010 w 3604010"/>
              <a:gd name="connsiteY4" fmla="*/ 4362850 h 4723251"/>
              <a:gd name="connsiteX5" fmla="*/ 3243609 w 3604010"/>
              <a:gd name="connsiteY5" fmla="*/ 4723251 h 4723251"/>
              <a:gd name="connsiteX6" fmla="*/ 360401 w 3604010"/>
              <a:gd name="connsiteY6" fmla="*/ 4723251 h 4723251"/>
              <a:gd name="connsiteX7" fmla="*/ 0 w 3604010"/>
              <a:gd name="connsiteY7" fmla="*/ 4362850 h 4723251"/>
              <a:gd name="connsiteX8" fmla="*/ 0 w 3604010"/>
              <a:gd name="connsiteY8" fmla="*/ 360401 h 47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4010" h="4723251">
                <a:moveTo>
                  <a:pt x="0" y="360401"/>
                </a:moveTo>
                <a:cubicBezTo>
                  <a:pt x="0" y="161357"/>
                  <a:pt x="161357" y="0"/>
                  <a:pt x="360401" y="0"/>
                </a:cubicBezTo>
                <a:lnTo>
                  <a:pt x="3243609" y="0"/>
                </a:lnTo>
                <a:cubicBezTo>
                  <a:pt x="3442653" y="0"/>
                  <a:pt x="3604010" y="161357"/>
                  <a:pt x="3604010" y="360401"/>
                </a:cubicBezTo>
                <a:lnTo>
                  <a:pt x="3604010" y="4362850"/>
                </a:lnTo>
                <a:cubicBezTo>
                  <a:pt x="3604010" y="4561894"/>
                  <a:pt x="3442653" y="4723251"/>
                  <a:pt x="3243609" y="4723251"/>
                </a:cubicBezTo>
                <a:lnTo>
                  <a:pt x="360401" y="4723251"/>
                </a:lnTo>
                <a:cubicBezTo>
                  <a:pt x="161357" y="4723251"/>
                  <a:pt x="0" y="4561894"/>
                  <a:pt x="0" y="4362850"/>
                </a:cubicBezTo>
                <a:lnTo>
                  <a:pt x="0" y="360401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3489156" numCol="1" spcCol="1270" anchor="ctr" anchorCtr="0">
            <a:noAutofit/>
          </a:bodyPr>
          <a:lstStyle/>
          <a:p>
            <a:pPr algn="ctr" defTabSz="2133600">
              <a:spcBef>
                <a:spcPct val="0"/>
              </a:spcBef>
            </a:pPr>
            <a:r>
              <a:rPr lang="en-US" sz="4000" dirty="0"/>
              <a:t>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69A93-8CDB-4409-AE49-9BC7C177F914}"/>
              </a:ext>
            </a:extLst>
          </p:cNvPr>
          <p:cNvSpPr txBox="1"/>
          <p:nvPr/>
        </p:nvSpPr>
        <p:spPr>
          <a:xfrm>
            <a:off x="96749" y="500825"/>
            <a:ext cx="1136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0" lvl="1"/>
            <a:endParaRPr lang="en-US" dirty="0"/>
          </a:p>
          <a:p>
            <a:pPr marL="0" lvl="1"/>
            <a:r>
              <a:rPr lang="en-US" dirty="0"/>
              <a:t>		       			G</a:t>
            </a:r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3F2632CB-0F61-4BCF-A965-D2412FEAF4BA}"/>
              </a:ext>
            </a:extLst>
          </p:cNvPr>
          <p:cNvSpPr/>
          <p:nvPr/>
        </p:nvSpPr>
        <p:spPr>
          <a:xfrm>
            <a:off x="8160953" y="1859011"/>
            <a:ext cx="3604010" cy="4723251"/>
          </a:xfrm>
          <a:custGeom>
            <a:avLst/>
            <a:gdLst>
              <a:gd name="connsiteX0" fmla="*/ 0 w 3604010"/>
              <a:gd name="connsiteY0" fmla="*/ 360401 h 4723251"/>
              <a:gd name="connsiteX1" fmla="*/ 360401 w 3604010"/>
              <a:gd name="connsiteY1" fmla="*/ 0 h 4723251"/>
              <a:gd name="connsiteX2" fmla="*/ 3243609 w 3604010"/>
              <a:gd name="connsiteY2" fmla="*/ 0 h 4723251"/>
              <a:gd name="connsiteX3" fmla="*/ 3604010 w 3604010"/>
              <a:gd name="connsiteY3" fmla="*/ 360401 h 4723251"/>
              <a:gd name="connsiteX4" fmla="*/ 3604010 w 3604010"/>
              <a:gd name="connsiteY4" fmla="*/ 4362850 h 4723251"/>
              <a:gd name="connsiteX5" fmla="*/ 3243609 w 3604010"/>
              <a:gd name="connsiteY5" fmla="*/ 4723251 h 4723251"/>
              <a:gd name="connsiteX6" fmla="*/ 360401 w 3604010"/>
              <a:gd name="connsiteY6" fmla="*/ 4723251 h 4723251"/>
              <a:gd name="connsiteX7" fmla="*/ 0 w 3604010"/>
              <a:gd name="connsiteY7" fmla="*/ 4362850 h 4723251"/>
              <a:gd name="connsiteX8" fmla="*/ 0 w 3604010"/>
              <a:gd name="connsiteY8" fmla="*/ 360401 h 472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4010" h="4723251">
                <a:moveTo>
                  <a:pt x="0" y="360401"/>
                </a:moveTo>
                <a:cubicBezTo>
                  <a:pt x="0" y="161357"/>
                  <a:pt x="161357" y="0"/>
                  <a:pt x="360401" y="0"/>
                </a:cubicBezTo>
                <a:lnTo>
                  <a:pt x="3243609" y="0"/>
                </a:lnTo>
                <a:cubicBezTo>
                  <a:pt x="3442653" y="0"/>
                  <a:pt x="3604010" y="161357"/>
                  <a:pt x="3604010" y="360401"/>
                </a:cubicBezTo>
                <a:lnTo>
                  <a:pt x="3604010" y="4362850"/>
                </a:lnTo>
                <a:cubicBezTo>
                  <a:pt x="3604010" y="4561894"/>
                  <a:pt x="3442653" y="4723251"/>
                  <a:pt x="3243609" y="4723251"/>
                </a:cubicBezTo>
                <a:lnTo>
                  <a:pt x="360401" y="4723251"/>
                </a:lnTo>
                <a:cubicBezTo>
                  <a:pt x="161357" y="4723251"/>
                  <a:pt x="0" y="4561894"/>
                  <a:pt x="0" y="4362850"/>
                </a:cubicBezTo>
                <a:lnTo>
                  <a:pt x="0" y="360401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82880" rIns="182880" bIns="3489156" numCol="1" spcCol="1270" anchor="ctr" anchorCtr="0">
            <a:noAutofit/>
          </a:bodyPr>
          <a:lstStyle/>
          <a:p>
            <a:pPr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/>
              <a:t>Leadership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9382F1E-3290-431E-8229-CB25636CB222}"/>
              </a:ext>
            </a:extLst>
          </p:cNvPr>
          <p:cNvSpPr/>
          <p:nvPr/>
        </p:nvSpPr>
        <p:spPr>
          <a:xfrm>
            <a:off x="611718" y="2962418"/>
            <a:ext cx="3394109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Issues charter performance contract to board</a:t>
            </a: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8A1151D9-9CC8-4E77-B354-91A06CFFDD7D}"/>
              </a:ext>
            </a:extLst>
          </p:cNvPr>
          <p:cNvSpPr/>
          <p:nvPr/>
        </p:nvSpPr>
        <p:spPr>
          <a:xfrm>
            <a:off x="608127" y="3537437"/>
            <a:ext cx="3394109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Oversees board compliance to charter performance contract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922AEAA2-E94F-4C14-9BF4-950525E923FE}"/>
              </a:ext>
            </a:extLst>
          </p:cNvPr>
          <p:cNvSpPr/>
          <p:nvPr/>
        </p:nvSpPr>
        <p:spPr>
          <a:xfrm>
            <a:off x="609601" y="4112456"/>
            <a:ext cx="3394109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Reauthorizes/renews charter performance contract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F5998F8-F4E2-46FB-9513-E5C23EE4155E}"/>
              </a:ext>
            </a:extLst>
          </p:cNvPr>
          <p:cNvSpPr/>
          <p:nvPr/>
        </p:nvSpPr>
        <p:spPr>
          <a:xfrm>
            <a:off x="609601" y="4676343"/>
            <a:ext cx="3394109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Administers performance assessments on academics, finances, governance and operations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C7D888E1-4058-4880-A342-0203E904BA0B}"/>
              </a:ext>
            </a:extLst>
          </p:cNvPr>
          <p:cNvSpPr/>
          <p:nvPr/>
        </p:nvSpPr>
        <p:spPr>
          <a:xfrm>
            <a:off x="609601" y="5261530"/>
            <a:ext cx="3394109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Monitors the Board’s role in exercising appropriate oversight</a:t>
            </a: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84EC5CE0-BED1-47D1-8036-0E2271B83B00}"/>
              </a:ext>
            </a:extLst>
          </p:cNvPr>
          <p:cNvSpPr/>
          <p:nvPr/>
        </p:nvSpPr>
        <p:spPr>
          <a:xfrm>
            <a:off x="630069" y="5800523"/>
            <a:ext cx="3394109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Expects transparent, respectful relationships with board and leadership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D66CFEF-582B-4B45-AEDA-D766174032BF}"/>
              </a:ext>
            </a:extLst>
          </p:cNvPr>
          <p:cNvSpPr/>
          <p:nvPr/>
        </p:nvSpPr>
        <p:spPr>
          <a:xfrm>
            <a:off x="4619942" y="2960869"/>
            <a:ext cx="3183875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Signs charter performance contract with authorizer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85E0FD2-BCB7-46D4-8FD4-15E4E6980591}"/>
              </a:ext>
            </a:extLst>
          </p:cNvPr>
          <p:cNvSpPr/>
          <p:nvPr/>
        </p:nvSpPr>
        <p:spPr>
          <a:xfrm>
            <a:off x="4619942" y="3527404"/>
            <a:ext cx="3183875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Understands all aspects of charter performance contract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2AA5081-6AAD-4EA2-9F86-EABD356B890C}"/>
              </a:ext>
            </a:extLst>
          </p:cNvPr>
          <p:cNvSpPr/>
          <p:nvPr/>
        </p:nvSpPr>
        <p:spPr>
          <a:xfrm>
            <a:off x="4612544" y="4081617"/>
            <a:ext cx="3183875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Meets/exceeds goals and requirements pursuant to charter performance contract, law and policy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9B3A582-5A79-4B4B-AAEA-3D555CFB148F}"/>
              </a:ext>
            </a:extLst>
          </p:cNvPr>
          <p:cNvSpPr/>
          <p:nvPr/>
        </p:nvSpPr>
        <p:spPr>
          <a:xfrm>
            <a:off x="4611064" y="4651930"/>
            <a:ext cx="3183875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Establishes systems and processes to monitor, effectively, academy’s performance 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30D106DD-7484-4AAA-A884-45219932E13B}"/>
              </a:ext>
            </a:extLst>
          </p:cNvPr>
          <p:cNvSpPr/>
          <p:nvPr/>
        </p:nvSpPr>
        <p:spPr>
          <a:xfrm>
            <a:off x="4619942" y="5214688"/>
            <a:ext cx="3183875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Recruits and appoints board members who are committed to the mission of the school and well-prepared to exercise their oversight role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5AACA1BF-7A78-4392-95B9-E265624559A4}"/>
              </a:ext>
            </a:extLst>
          </p:cNvPr>
          <p:cNvSpPr/>
          <p:nvPr/>
        </p:nvSpPr>
        <p:spPr>
          <a:xfrm>
            <a:off x="4597748" y="5735360"/>
            <a:ext cx="3183875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Fosters a transparent, no surprise approach with authorizer</a:t>
            </a:r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50032DB7-ECC5-43CE-ACC8-C01F7E6E229A}"/>
              </a:ext>
            </a:extLst>
          </p:cNvPr>
          <p:cNvSpPr/>
          <p:nvPr/>
        </p:nvSpPr>
        <p:spPr>
          <a:xfrm>
            <a:off x="8415102" y="2975530"/>
            <a:ext cx="3044972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Negotiates agreement with board that considers charter performance contract requirements/goals	</a:t>
            </a:r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1735FB67-FB41-4647-87CB-7D37A5F75948}"/>
              </a:ext>
            </a:extLst>
          </p:cNvPr>
          <p:cNvSpPr/>
          <p:nvPr/>
        </p:nvSpPr>
        <p:spPr>
          <a:xfrm>
            <a:off x="8415102" y="3522354"/>
            <a:ext cx="3044972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Administers, procedurally, business and operational functions in alignment with charter performance contract and agreement with board</a:t>
            </a:r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A87B21DD-AB56-4E3F-B42E-FAA1A2AC5EE7}"/>
              </a:ext>
            </a:extLst>
          </p:cNvPr>
          <p:cNvSpPr/>
          <p:nvPr/>
        </p:nvSpPr>
        <p:spPr>
          <a:xfrm>
            <a:off x="8415102" y="4081617"/>
            <a:ext cx="3044972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Through operational and business functions, expected to meet/exceed all academy goals</a:t>
            </a:r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F78FED4A-5CBC-4E0E-B91B-196B59A3D8DE}"/>
              </a:ext>
            </a:extLst>
          </p:cNvPr>
          <p:cNvSpPr/>
          <p:nvPr/>
        </p:nvSpPr>
        <p:spPr>
          <a:xfrm>
            <a:off x="8426307" y="4655149"/>
            <a:ext cx="3044972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Provides clear, accurate and timely information in support of board’s monitoring systems/processes</a:t>
            </a: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DD5DA84B-EEA6-4ED6-81F8-7CACAE1D0BA6}"/>
              </a:ext>
            </a:extLst>
          </p:cNvPr>
          <p:cNvSpPr/>
          <p:nvPr/>
        </p:nvSpPr>
        <p:spPr>
          <a:xfrm>
            <a:off x="8440472" y="5214688"/>
            <a:ext cx="3044972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Ensures board has all information, reports, documentation necessary to make wise decisions in satisfaction of its oversight role</a:t>
            </a:r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EEE47287-A37F-4B04-9B5B-8D5C07C37F44}"/>
              </a:ext>
            </a:extLst>
          </p:cNvPr>
          <p:cNvSpPr/>
          <p:nvPr/>
        </p:nvSpPr>
        <p:spPr>
          <a:xfrm>
            <a:off x="8440472" y="5766876"/>
            <a:ext cx="3044972" cy="453471"/>
          </a:xfrm>
          <a:custGeom>
            <a:avLst/>
            <a:gdLst>
              <a:gd name="connsiteX0" fmla="*/ 0 w 2883208"/>
              <a:gd name="connsiteY0" fmla="*/ 45347 h 453471"/>
              <a:gd name="connsiteX1" fmla="*/ 45347 w 2883208"/>
              <a:gd name="connsiteY1" fmla="*/ 0 h 453471"/>
              <a:gd name="connsiteX2" fmla="*/ 2837861 w 2883208"/>
              <a:gd name="connsiteY2" fmla="*/ 0 h 453471"/>
              <a:gd name="connsiteX3" fmla="*/ 2883208 w 2883208"/>
              <a:gd name="connsiteY3" fmla="*/ 45347 h 453471"/>
              <a:gd name="connsiteX4" fmla="*/ 2883208 w 2883208"/>
              <a:gd name="connsiteY4" fmla="*/ 408124 h 453471"/>
              <a:gd name="connsiteX5" fmla="*/ 2837861 w 2883208"/>
              <a:gd name="connsiteY5" fmla="*/ 453471 h 453471"/>
              <a:gd name="connsiteX6" fmla="*/ 45347 w 2883208"/>
              <a:gd name="connsiteY6" fmla="*/ 453471 h 453471"/>
              <a:gd name="connsiteX7" fmla="*/ 0 w 2883208"/>
              <a:gd name="connsiteY7" fmla="*/ 408124 h 453471"/>
              <a:gd name="connsiteX8" fmla="*/ 0 w 2883208"/>
              <a:gd name="connsiteY8" fmla="*/ 45347 h 45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208" h="453471">
                <a:moveTo>
                  <a:pt x="0" y="45347"/>
                </a:moveTo>
                <a:cubicBezTo>
                  <a:pt x="0" y="20303"/>
                  <a:pt x="20303" y="0"/>
                  <a:pt x="45347" y="0"/>
                </a:cubicBezTo>
                <a:lnTo>
                  <a:pt x="2837861" y="0"/>
                </a:lnTo>
                <a:cubicBezTo>
                  <a:pt x="2862905" y="0"/>
                  <a:pt x="2883208" y="20303"/>
                  <a:pt x="2883208" y="45347"/>
                </a:cubicBezTo>
                <a:lnTo>
                  <a:pt x="2883208" y="408124"/>
                </a:lnTo>
                <a:cubicBezTo>
                  <a:pt x="2883208" y="433168"/>
                  <a:pt x="2862905" y="453471"/>
                  <a:pt x="2837861" y="453471"/>
                </a:cubicBezTo>
                <a:lnTo>
                  <a:pt x="45347" y="453471"/>
                </a:lnTo>
                <a:cubicBezTo>
                  <a:pt x="20303" y="453471"/>
                  <a:pt x="0" y="433168"/>
                  <a:pt x="0" y="408124"/>
                </a:cubicBezTo>
                <a:lnTo>
                  <a:pt x="0" y="453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142" tIns="30427" rIns="36142" bIns="3042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Establishes transparent, trusting, communicative relationship with board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106CC21-B3A1-4E7D-9A8D-D5B414BE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439738"/>
            <a:ext cx="9628188" cy="1362075"/>
          </a:xfrm>
        </p:spPr>
        <p:txBody>
          <a:bodyPr>
            <a:normAutofit/>
          </a:bodyPr>
          <a:lstStyle/>
          <a:p>
            <a:r>
              <a:rPr lang="en-US" dirty="0"/>
              <a:t>Governance vs. Management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5DA839-E36E-4EFB-97FA-BE48C4745526}"/>
              </a:ext>
            </a:extLst>
          </p:cNvPr>
          <p:cNvSpPr txBox="1"/>
          <p:nvPr/>
        </p:nvSpPr>
        <p:spPr>
          <a:xfrm>
            <a:off x="396536" y="2270464"/>
            <a:ext cx="1097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Understanding . . 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lvl="1"/>
            <a:r>
              <a:rPr lang="en-US" i="1" dirty="0"/>
              <a:t>The role of each party relative to the charter performance contract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Committing . . 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lvl="1"/>
            <a:r>
              <a:rPr lang="en-US" i="1" dirty="0"/>
              <a:t>To the performance expectations delineated through the charter performance contract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Respecting . . 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lvl="1"/>
            <a:r>
              <a:rPr lang="en-US" i="1" dirty="0"/>
              <a:t>The relationship of each party relative to the charter performance contract</a:t>
            </a:r>
          </a:p>
          <a:p>
            <a:pPr lvl="1"/>
            <a:endParaRPr lang="en-US" i="1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A43C9B-B7EE-4DE9-991C-16295E30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53" y="457493"/>
            <a:ext cx="9628188" cy="1362075"/>
          </a:xfrm>
        </p:spPr>
        <p:txBody>
          <a:bodyPr>
            <a:normAutofit/>
          </a:bodyPr>
          <a:lstStyle/>
          <a:p>
            <a:r>
              <a:rPr lang="en-US" dirty="0"/>
              <a:t>Governance vs. Management</a:t>
            </a:r>
          </a:p>
        </p:txBody>
      </p:sp>
    </p:spTree>
    <p:extLst>
      <p:ext uri="{BB962C8B-B14F-4D97-AF65-F5344CB8AC3E}">
        <p14:creationId xmlns:p14="http://schemas.microsoft.com/office/powerpoint/2010/main" val="11041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106CC21-B3A1-4E7D-9A8D-D5B414BE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439738"/>
            <a:ext cx="9628188" cy="1362075"/>
          </a:xfrm>
        </p:spPr>
        <p:txBody>
          <a:bodyPr>
            <a:normAutofit/>
          </a:bodyPr>
          <a:lstStyle/>
          <a:p>
            <a:r>
              <a:rPr lang="en-US" dirty="0"/>
              <a:t>Governance vs. Management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75B218-CABA-4483-9789-26FB15EE1602}"/>
              </a:ext>
            </a:extLst>
          </p:cNvPr>
          <p:cNvSpPr txBox="1"/>
          <p:nvPr/>
        </p:nvSpPr>
        <p:spPr>
          <a:xfrm>
            <a:off x="852255" y="2041864"/>
            <a:ext cx="972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Role Imbalance:  Causes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173EE9-A67B-4A27-A4E9-0C13BD1A2473}"/>
              </a:ext>
            </a:extLst>
          </p:cNvPr>
          <p:cNvSpPr txBox="1"/>
          <p:nvPr/>
        </p:nvSpPr>
        <p:spPr>
          <a:xfrm>
            <a:off x="341789" y="2584757"/>
            <a:ext cx="107419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School leadership concerns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Issues involving parents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Financial concerns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Extraordinary turnover of staff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Lack of clear policies or lack of understanding of policies that exist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Lack of plans/planning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Critical/urgent issues (i.e. student/staff endangerment, health and safety of students/staff)</a:t>
            </a:r>
          </a:p>
        </p:txBody>
      </p:sp>
    </p:spTree>
    <p:extLst>
      <p:ext uri="{BB962C8B-B14F-4D97-AF65-F5344CB8AC3E}">
        <p14:creationId xmlns:p14="http://schemas.microsoft.com/office/powerpoint/2010/main" val="167206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D79A29-9C9F-4AC1-9643-13E4F24FF154}"/>
              </a:ext>
            </a:extLst>
          </p:cNvPr>
          <p:cNvSpPr txBox="1"/>
          <p:nvPr/>
        </p:nvSpPr>
        <p:spPr>
          <a:xfrm>
            <a:off x="1017234" y="2595586"/>
            <a:ext cx="9816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“The Board of Directors</a:t>
            </a:r>
          </a:p>
          <a:p>
            <a:pPr algn="ctr"/>
            <a:r>
              <a:rPr lang="en-US" sz="4400" i="1" dirty="0"/>
              <a:t> is the highest level </a:t>
            </a:r>
          </a:p>
          <a:p>
            <a:pPr algn="ctr"/>
            <a:r>
              <a:rPr lang="en-US" sz="4400" i="1" dirty="0"/>
              <a:t>of leadership” </a:t>
            </a:r>
          </a:p>
          <a:p>
            <a:pPr algn="ctr"/>
            <a:endParaRPr lang="en-US" sz="4400" i="1" dirty="0"/>
          </a:p>
          <a:p>
            <a:pPr algn="ctr"/>
            <a:r>
              <a:rPr lang="en-US" sz="4400" i="1" dirty="0"/>
              <a:t>(</a:t>
            </a:r>
            <a:r>
              <a:rPr lang="en-US" sz="4400" i="1" dirty="0" err="1"/>
              <a:t>BoardSource</a:t>
            </a:r>
            <a:r>
              <a:rPr lang="en-US" sz="4400" i="1" dirty="0"/>
              <a:t>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962361-1D15-4CB8-9C19-7F277024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5" y="439738"/>
            <a:ext cx="9628188" cy="1362075"/>
          </a:xfrm>
        </p:spPr>
        <p:txBody>
          <a:bodyPr>
            <a:normAutofit/>
          </a:bodyPr>
          <a:lstStyle/>
          <a:p>
            <a:r>
              <a:rPr lang="en-US" dirty="0"/>
              <a:t>Governance vs. Management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674" y="2087857"/>
            <a:ext cx="10091451" cy="376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3F48B8-4E83-405A-94BE-EDE758F5B221}"/>
              </a:ext>
            </a:extLst>
          </p:cNvPr>
          <p:cNvSpPr txBox="1">
            <a:spLocks/>
          </p:cNvSpPr>
          <p:nvPr/>
        </p:nvSpPr>
        <p:spPr bwMode="black">
          <a:xfrm>
            <a:off x="121280" y="-114433"/>
            <a:ext cx="9016801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Extending Board Greatness through the Role of the Officer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FC6440-BA64-409B-A961-48A5D606B62B}"/>
              </a:ext>
            </a:extLst>
          </p:cNvPr>
          <p:cNvSpPr txBox="1">
            <a:spLocks/>
          </p:cNvSpPr>
          <p:nvPr/>
        </p:nvSpPr>
        <p:spPr>
          <a:xfrm>
            <a:off x="574829" y="2195538"/>
            <a:ext cx="11042341" cy="146490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 FOR LISTENING!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4BA11-65AC-4132-B242-E80716245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4680354"/>
            <a:ext cx="2626822" cy="852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EBB802-F2B0-40F6-9B12-A08D805BF843}"/>
              </a:ext>
            </a:extLst>
          </p:cNvPr>
          <p:cNvSpPr txBox="1"/>
          <p:nvPr/>
        </p:nvSpPr>
        <p:spPr>
          <a:xfrm>
            <a:off x="0" y="5532409"/>
            <a:ext cx="6120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4521 Henry Drive</a:t>
            </a:r>
            <a:br>
              <a:rPr lang="en-US" sz="1800" dirty="0"/>
            </a:br>
            <a:r>
              <a:rPr lang="en-US" sz="1800" dirty="0"/>
              <a:t>Beaverton, MI  48612</a:t>
            </a:r>
            <a:br>
              <a:rPr lang="en-US" sz="1800" dirty="0"/>
            </a:br>
            <a:r>
              <a:rPr lang="en-US" sz="1800" dirty="0"/>
              <a:t>989-239-7555</a:t>
            </a:r>
            <a:br>
              <a:rPr lang="en-US" sz="1800" dirty="0"/>
            </a:br>
            <a:r>
              <a:rPr lang="en-US" sz="1800" dirty="0"/>
              <a:t>Email:  angela@airwinllc.com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89</TotalTime>
  <Words>749</Words>
  <Application>Microsoft Office PowerPoint</Application>
  <PresentationFormat>Widescreen</PresentationFormat>
  <Paragraphs>82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Wingdings</vt:lpstr>
      <vt:lpstr>Educational subjects 16x9</vt:lpstr>
      <vt:lpstr>Governance vs. Management</vt:lpstr>
      <vt:lpstr>Governance vs. Management</vt:lpstr>
      <vt:lpstr>Governance vs. Management</vt:lpstr>
      <vt:lpstr>Governance vs. Management</vt:lpstr>
      <vt:lpstr>Governance vs. Management</vt:lpstr>
      <vt:lpstr>Governance vs.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Transition from Virtual to In-Person Meetings</dc:title>
  <dc:creator>Angela Irwin</dc:creator>
  <cp:lastModifiedBy>Angela Irwin</cp:lastModifiedBy>
  <cp:revision>13</cp:revision>
  <dcterms:created xsi:type="dcterms:W3CDTF">2021-07-06T14:46:11Z</dcterms:created>
  <dcterms:modified xsi:type="dcterms:W3CDTF">2021-07-14T13:54:48Z</dcterms:modified>
</cp:coreProperties>
</file>