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8" r:id="rId2"/>
    <p:sldId id="260" r:id="rId3"/>
    <p:sldId id="261" r:id="rId4"/>
    <p:sldId id="262" r:id="rId5"/>
    <p:sldId id="263" r:id="rId6"/>
    <p:sldId id="270" r:id="rId7"/>
    <p:sldId id="265" r:id="rId8"/>
    <p:sldId id="269"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dgm:spPr/>
      <dgm:t>
        <a:bodyPr/>
        <a:lstStyle/>
        <a:p>
          <a:r>
            <a:rPr lang="en-US" dirty="0"/>
            <a:t>Step 1:  Evaluate the Need	</a:t>
          </a:r>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23A0DE4A-FE92-496E-B335-3433CEFB74E9}">
      <dgm:prSet phldrT="[Text]"/>
      <dgm:spPr/>
      <dgm:t>
        <a:bodyPr/>
        <a:lstStyle/>
        <a:p>
          <a:r>
            <a:rPr lang="en-US" dirty="0"/>
            <a:t>Agenda topic/Discussion</a:t>
          </a:r>
        </a:p>
      </dgm:t>
    </dgm:pt>
    <dgm:pt modelId="{68935D38-FEDC-4CD3-8002-43CB3944BEAF}" type="parTrans" cxnId="{67A03D8F-F327-4A9F-ABBC-1EB67EFD1ECB}">
      <dgm:prSet/>
      <dgm:spPr/>
      <dgm:t>
        <a:bodyPr/>
        <a:lstStyle/>
        <a:p>
          <a:endParaRPr lang="en-US"/>
        </a:p>
      </dgm:t>
    </dgm:pt>
    <dgm:pt modelId="{55DF926D-029A-4E18-95C4-77A5A37CAE40}" type="sibTrans" cxnId="{67A03D8F-F327-4A9F-ABBC-1EB67EFD1ECB}">
      <dgm:prSet/>
      <dgm:spPr/>
      <dgm:t>
        <a:bodyPr/>
        <a:lstStyle/>
        <a:p>
          <a:endParaRPr lang="en-US"/>
        </a:p>
      </dgm:t>
    </dgm:pt>
    <dgm:pt modelId="{B6E26FFC-9977-4BBC-BEC7-3D6B63754E52}">
      <dgm:prSet phldrT="[Text]"/>
      <dgm:spPr/>
      <dgm:t>
        <a:bodyPr/>
        <a:lstStyle/>
        <a:p>
          <a:r>
            <a:rPr lang="en-US" dirty="0"/>
            <a:t>Step 2:  Ensure Committee Members Understand Responsibilities</a:t>
          </a:r>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CBCC21F5-552F-4D39-812E-6FCD4A366F58}">
      <dgm:prSet phldrT="[Text]"/>
      <dgm:spPr/>
      <dgm:t>
        <a:bodyPr/>
        <a:lstStyle/>
        <a:p>
          <a:r>
            <a:rPr lang="en-US" dirty="0"/>
            <a:t>Clear expectations</a:t>
          </a:r>
        </a:p>
      </dgm:t>
    </dgm:pt>
    <dgm:pt modelId="{4A973A1C-85F1-4969-A536-D29940229E2C}" type="parTrans" cxnId="{3C41F2E0-4620-40B4-9857-68872B278EFB}">
      <dgm:prSet/>
      <dgm:spPr/>
      <dgm:t>
        <a:bodyPr/>
        <a:lstStyle/>
        <a:p>
          <a:endParaRPr lang="en-US"/>
        </a:p>
      </dgm:t>
    </dgm:pt>
    <dgm:pt modelId="{3640B940-6901-481F-ADF7-6B77DEEED764}" type="sibTrans" cxnId="{3C41F2E0-4620-40B4-9857-68872B278EFB}">
      <dgm:prSet/>
      <dgm:spPr/>
      <dgm:t>
        <a:bodyPr/>
        <a:lstStyle/>
        <a:p>
          <a:endParaRPr lang="en-US"/>
        </a:p>
      </dgm:t>
    </dgm:pt>
    <dgm:pt modelId="{44B2544A-D122-4B95-A36C-B03D9E272B48}">
      <dgm:prSet phldrT="[Text]"/>
      <dgm:spPr/>
      <dgm:t>
        <a:bodyPr/>
        <a:lstStyle/>
        <a:p>
          <a:endParaRPr lang="en-US" dirty="0"/>
        </a:p>
      </dgm:t>
    </dgm:pt>
    <dgm:pt modelId="{9EE40E78-C1B8-4A87-A668-53AD816CED24}" type="parTrans" cxnId="{F89EA6DF-D106-435E-9337-D23286A767A6}">
      <dgm:prSet/>
      <dgm:spPr/>
      <dgm:t>
        <a:bodyPr/>
        <a:lstStyle/>
        <a:p>
          <a:endParaRPr lang="en-US"/>
        </a:p>
      </dgm:t>
    </dgm:pt>
    <dgm:pt modelId="{F32DECE0-DC7F-4DCF-A10D-96A117A49197}" type="sibTrans" cxnId="{F89EA6DF-D106-435E-9337-D23286A767A6}">
      <dgm:prSet/>
      <dgm:spPr/>
      <dgm:t>
        <a:bodyPr/>
        <a:lstStyle/>
        <a:p>
          <a:endParaRPr lang="en-US"/>
        </a:p>
      </dgm:t>
    </dgm:pt>
    <dgm:pt modelId="{6D0E5D9F-7263-4526-A227-51301233F549}">
      <dgm:prSet phldrT="[Text]"/>
      <dgm:spPr/>
      <dgm:t>
        <a:bodyPr/>
        <a:lstStyle/>
        <a:p>
          <a:r>
            <a:rPr lang="en-US" dirty="0"/>
            <a:t>Step 3:  Identify Committee Members Best Suited to Serve</a:t>
          </a:r>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F3256203-D9D1-492A-B801-68C1A32486F0}">
      <dgm:prSet phldrT="[Text]"/>
      <dgm:spPr/>
      <dgm:t>
        <a:bodyPr/>
        <a:lstStyle/>
        <a:p>
          <a:r>
            <a:rPr lang="en-US" dirty="0"/>
            <a:t>Board professional experiences</a:t>
          </a:r>
        </a:p>
      </dgm:t>
    </dgm:pt>
    <dgm:pt modelId="{E9A20291-2E30-4C14-BB7D-DC095A20ECB6}" type="parTrans" cxnId="{1B8E71B0-2D3A-4AB0-8843-CFDACEDC3198}">
      <dgm:prSet/>
      <dgm:spPr/>
      <dgm:t>
        <a:bodyPr/>
        <a:lstStyle/>
        <a:p>
          <a:endParaRPr lang="en-US"/>
        </a:p>
      </dgm:t>
    </dgm:pt>
    <dgm:pt modelId="{6C9440D0-8847-40C0-98BC-2B5EA5745C3A}" type="sibTrans" cxnId="{1B8E71B0-2D3A-4AB0-8843-CFDACEDC3198}">
      <dgm:prSet/>
      <dgm:spPr/>
      <dgm:t>
        <a:bodyPr/>
        <a:lstStyle/>
        <a:p>
          <a:endParaRPr lang="en-US"/>
        </a:p>
      </dgm:t>
    </dgm:pt>
    <dgm:pt modelId="{E5E95E82-EF79-43CA-AA86-43B0E1CBCD3F}">
      <dgm:prSet phldrT="[Text]"/>
      <dgm:spPr/>
      <dgm:t>
        <a:bodyPr/>
        <a:lstStyle/>
        <a:p>
          <a:r>
            <a:rPr lang="en-US" dirty="0"/>
            <a:t>Step 4:  Formalize Committee Work </a:t>
          </a:r>
        </a:p>
      </dgm:t>
    </dgm:pt>
    <dgm:pt modelId="{FD76A3AE-1B6C-45A0-8E84-63160283749F}" type="parTrans" cxnId="{A76240AD-13F6-40C0-BD9B-102D5EC0AE51}">
      <dgm:prSet/>
      <dgm:spPr/>
      <dgm:t>
        <a:bodyPr/>
        <a:lstStyle/>
        <a:p>
          <a:endParaRPr lang="en-US"/>
        </a:p>
      </dgm:t>
    </dgm:pt>
    <dgm:pt modelId="{BF76010C-5523-4E13-B3E7-886DCE6AEBD4}" type="sibTrans" cxnId="{A76240AD-13F6-40C0-BD9B-102D5EC0AE51}">
      <dgm:prSet/>
      <dgm:spPr/>
      <dgm:t>
        <a:bodyPr/>
        <a:lstStyle/>
        <a:p>
          <a:endParaRPr lang="en-US"/>
        </a:p>
      </dgm:t>
    </dgm:pt>
    <dgm:pt modelId="{A81358E0-3DE7-41AD-A28C-ABB22548B1F6}">
      <dgm:prSet phldrT="[Text]"/>
      <dgm:spPr/>
      <dgm:t>
        <a:bodyPr/>
        <a:lstStyle/>
        <a:p>
          <a:r>
            <a:rPr lang="en-US" dirty="0"/>
            <a:t>Documented Assignment Descriptions</a:t>
          </a:r>
        </a:p>
      </dgm:t>
    </dgm:pt>
    <dgm:pt modelId="{77756FBB-BF6C-4D78-803E-BCC851F1DA03}" type="sibTrans" cxnId="{FB8541C0-3895-4553-A4C7-34B81A3C4A0B}">
      <dgm:prSet/>
      <dgm:spPr/>
      <dgm:t>
        <a:bodyPr/>
        <a:lstStyle/>
        <a:p>
          <a:endParaRPr lang="en-US"/>
        </a:p>
      </dgm:t>
    </dgm:pt>
    <dgm:pt modelId="{262E0B94-6EA9-4797-B705-959D7B185F91}" type="parTrans" cxnId="{FB8541C0-3895-4553-A4C7-34B81A3C4A0B}">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4">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4">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4">
        <dgm:presLayoutVars>
          <dgm:bulletEnabled val="1"/>
        </dgm:presLayoutVars>
      </dgm:prSet>
      <dgm:spPr/>
    </dgm:pt>
    <dgm:pt modelId="{562EDDC3-60FD-463F-A6DB-A597D604B642}" type="pres">
      <dgm:prSet presAssocID="{DE289E29-1989-4D8E-8AA6-F030105B3F13}" presName="sibTrans" presStyleCnt="0"/>
      <dgm:spPr/>
    </dgm:pt>
    <dgm:pt modelId="{86146B22-5360-4D1B-AC91-3378F10134EE}" type="pres">
      <dgm:prSet presAssocID="{E5E95E82-EF79-43CA-AA86-43B0E1CBCD3F}" presName="node" presStyleLbl="node1" presStyleIdx="3" presStyleCnt="4">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77BD0D2D-7C4E-49B3-9A72-0FD33F32D294}" type="presOf" srcId="{6D0E5D9F-7263-4526-A227-51301233F549}" destId="{25A33852-3C4B-4406-8856-3A4D6201948C}" srcOrd="0" destOrd="0" presId="urn:microsoft.com/office/officeart/2005/8/layout/hList6"/>
    <dgm:cxn modelId="{DC53BA63-76BA-413A-ACCE-B7609C3FDC8E}" type="presOf" srcId="{A81358E0-3DE7-41AD-A28C-ABB22548B1F6}" destId="{86146B22-5360-4D1B-AC91-3378F10134EE}" srcOrd="0" destOrd="1"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F4F3BD4C-7DE7-449F-8ECF-B43B2B86F2EB}" type="presOf" srcId="{CBCC21F5-552F-4D39-812E-6FCD4A366F58}" destId="{DAD9059A-916A-4916-A2A8-B42491568DD3}" srcOrd="0" destOrd="1"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67A03D8F-F327-4A9F-ABBC-1EB67EFD1ECB}" srcId="{082E8A29-955A-4C7C-A174-3E9DCD4DC89B}" destId="{23A0DE4A-FE92-496E-B335-3433CEFB74E9}" srcOrd="0" destOrd="0" parTransId="{68935D38-FEDC-4CD3-8002-43CB3944BEAF}" sibTransId="{55DF926D-029A-4E18-95C4-77A5A37CAE40}"/>
    <dgm:cxn modelId="{A76240AD-13F6-40C0-BD9B-102D5EC0AE51}" srcId="{CF9055CF-8DEB-4A02-949A-DE72B6AC5D37}" destId="{E5E95E82-EF79-43CA-AA86-43B0E1CBCD3F}" srcOrd="3" destOrd="0" parTransId="{FD76A3AE-1B6C-45A0-8E84-63160283749F}" sibTransId="{BF76010C-5523-4E13-B3E7-886DCE6AEBD4}"/>
    <dgm:cxn modelId="{1B8E71B0-2D3A-4AB0-8843-CFDACEDC3198}" srcId="{6D0E5D9F-7263-4526-A227-51301233F549}" destId="{F3256203-D9D1-492A-B801-68C1A32486F0}" srcOrd="0" destOrd="0" parTransId="{E9A20291-2E30-4C14-BB7D-DC095A20ECB6}" sibTransId="{6C9440D0-8847-40C0-98BC-2B5EA5745C3A}"/>
    <dgm:cxn modelId="{FB8541C0-3895-4553-A4C7-34B81A3C4A0B}" srcId="{E5E95E82-EF79-43CA-AA86-43B0E1CBCD3F}" destId="{A81358E0-3DE7-41AD-A28C-ABB22548B1F6}" srcOrd="0" destOrd="0" parTransId="{262E0B94-6EA9-4797-B705-959D7B185F91}" sibTransId="{77756FBB-BF6C-4D78-803E-BCC851F1DA03}"/>
    <dgm:cxn modelId="{C06DA1C3-D38F-43B1-B24E-E80592CC29EC}" type="presOf" srcId="{23A0DE4A-FE92-496E-B335-3433CEFB74E9}" destId="{98302F07-D6A9-46A5-9807-EBF6C9F5B2DD}" srcOrd="0" destOrd="1" presId="urn:microsoft.com/office/officeart/2005/8/layout/hList6"/>
    <dgm:cxn modelId="{C8C462C6-33A3-4E8B-91FE-36DBE92F1C4A}" srcId="{CF9055CF-8DEB-4A02-949A-DE72B6AC5D37}" destId="{6D0E5D9F-7263-4526-A227-51301233F549}" srcOrd="2" destOrd="0" parTransId="{23416D07-25F8-426C-BC65-639E6BCF4D6D}" sibTransId="{DE289E29-1989-4D8E-8AA6-F030105B3F13}"/>
    <dgm:cxn modelId="{2FA258D4-5B38-426D-B0D7-CD8F217A1137}" type="presOf" srcId="{E5E95E82-EF79-43CA-AA86-43B0E1CBCD3F}" destId="{86146B22-5360-4D1B-AC91-3378F10134EE}" srcOrd="0" destOrd="0" presId="urn:microsoft.com/office/officeart/2005/8/layout/hList6"/>
    <dgm:cxn modelId="{3B50A2DD-8777-42C9-93E1-40A37E404C87}" type="presOf" srcId="{44B2544A-D122-4B95-A36C-B03D9E272B48}" destId="{DAD9059A-916A-4916-A2A8-B42491568DD3}" srcOrd="0" destOrd="2" presId="urn:microsoft.com/office/officeart/2005/8/layout/hList6"/>
    <dgm:cxn modelId="{F89EA6DF-D106-435E-9337-D23286A767A6}" srcId="{B6E26FFC-9977-4BBC-BEC7-3D6B63754E52}" destId="{44B2544A-D122-4B95-A36C-B03D9E272B48}" srcOrd="1" destOrd="0" parTransId="{9EE40E78-C1B8-4A87-A668-53AD816CED24}" sibTransId="{F32DECE0-DC7F-4DCF-A10D-96A117A49197}"/>
    <dgm:cxn modelId="{3C41F2E0-4620-40B4-9857-68872B278EFB}" srcId="{B6E26FFC-9977-4BBC-BEC7-3D6B63754E52}" destId="{CBCC21F5-552F-4D39-812E-6FCD4A366F58}" srcOrd="0" destOrd="0" parTransId="{4A973A1C-85F1-4969-A536-D29940229E2C}" sibTransId="{3640B940-6901-481F-ADF7-6B77DEEED764}"/>
    <dgm:cxn modelId="{24179AE2-AA7E-4702-A358-E95F80152CCA}" type="presOf" srcId="{CF9055CF-8DEB-4A02-949A-DE72B6AC5D37}" destId="{6F1872F4-A030-4D64-A17C-72EA1ABBD62E}" srcOrd="0" destOrd="0" presId="urn:microsoft.com/office/officeart/2005/8/layout/hList6"/>
    <dgm:cxn modelId="{CC1A92EB-2672-4443-858D-BCA16F76F740}" type="presOf" srcId="{F3256203-D9D1-492A-B801-68C1A32486F0}" destId="{25A33852-3C4B-4406-8856-3A4D6201948C}" srcOrd="0" destOrd="1"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 modelId="{CBF7D188-2B16-4153-AEAE-C484C833188A}" type="presParOf" srcId="{6F1872F4-A030-4D64-A17C-72EA1ABBD62E}" destId="{562EDDC3-60FD-463F-A6DB-A597D604B642}" srcOrd="5" destOrd="0" presId="urn:microsoft.com/office/officeart/2005/8/layout/hList6"/>
    <dgm:cxn modelId="{A7220034-7FD2-4082-91F9-5EDDE0F524D0}" type="presParOf" srcId="{6F1872F4-A030-4D64-A17C-72EA1ABBD62E}" destId="{86146B22-5360-4D1B-AC91-3378F10134E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851716"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49858" bIns="0" numCol="1" spcCol="1270" anchor="t" anchorCtr="0">
          <a:noAutofit/>
        </a:bodyPr>
        <a:lstStyle/>
        <a:p>
          <a:pPr marL="0" lvl="0" indent="0" algn="l" defTabSz="1066800">
            <a:lnSpc>
              <a:spcPct val="90000"/>
            </a:lnSpc>
            <a:spcBef>
              <a:spcPct val="0"/>
            </a:spcBef>
            <a:spcAft>
              <a:spcPct val="35000"/>
            </a:spcAft>
            <a:buNone/>
          </a:pPr>
          <a:r>
            <a:rPr lang="en-US" sz="2400" kern="1200" dirty="0"/>
            <a:t>Step 1:  Evaluate the Need	</a:t>
          </a:r>
        </a:p>
        <a:p>
          <a:pPr marL="171450" lvl="1" indent="-171450" algn="l" defTabSz="844550">
            <a:lnSpc>
              <a:spcPct val="90000"/>
            </a:lnSpc>
            <a:spcBef>
              <a:spcPct val="0"/>
            </a:spcBef>
            <a:spcAft>
              <a:spcPct val="15000"/>
            </a:spcAft>
            <a:buChar char="•"/>
          </a:pPr>
          <a:r>
            <a:rPr lang="en-US" sz="1900" kern="1200" dirty="0"/>
            <a:t>Agenda topic/Discussion</a:t>
          </a:r>
        </a:p>
      </dsp:txBody>
      <dsp:txXfrm rot="5400000">
        <a:off x="2322" y="797242"/>
        <a:ext cx="2278137" cy="2391727"/>
      </dsp:txXfrm>
    </dsp:sp>
    <dsp:sp modelId="{DAD9059A-916A-4916-A2A8-B42491568DD3}">
      <dsp:nvSpPr>
        <dsp:cNvPr id="0" name=""/>
        <dsp:cNvSpPr/>
      </dsp:nvSpPr>
      <dsp:spPr>
        <a:xfrm rot="16200000">
          <a:off x="1597281"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49858" bIns="0" numCol="1" spcCol="1270" anchor="t" anchorCtr="0">
          <a:noAutofit/>
        </a:bodyPr>
        <a:lstStyle/>
        <a:p>
          <a:pPr marL="0" lvl="0" indent="0" algn="l" defTabSz="1066800">
            <a:lnSpc>
              <a:spcPct val="90000"/>
            </a:lnSpc>
            <a:spcBef>
              <a:spcPct val="0"/>
            </a:spcBef>
            <a:spcAft>
              <a:spcPct val="35000"/>
            </a:spcAft>
            <a:buNone/>
          </a:pPr>
          <a:r>
            <a:rPr lang="en-US" sz="2400" kern="1200" dirty="0"/>
            <a:t>Step 2:  Ensure Committee Members Understand Responsibilities</a:t>
          </a:r>
        </a:p>
        <a:p>
          <a:pPr marL="171450" lvl="1" indent="-171450" algn="l" defTabSz="844550">
            <a:lnSpc>
              <a:spcPct val="90000"/>
            </a:lnSpc>
            <a:spcBef>
              <a:spcPct val="0"/>
            </a:spcBef>
            <a:spcAft>
              <a:spcPct val="15000"/>
            </a:spcAft>
            <a:buChar char="•"/>
          </a:pPr>
          <a:r>
            <a:rPr lang="en-US" sz="1900" kern="1200" dirty="0"/>
            <a:t>Clear expectations</a:t>
          </a:r>
        </a:p>
        <a:p>
          <a:pPr marL="171450" lvl="1" indent="-171450" algn="l" defTabSz="844550">
            <a:lnSpc>
              <a:spcPct val="90000"/>
            </a:lnSpc>
            <a:spcBef>
              <a:spcPct val="0"/>
            </a:spcBef>
            <a:spcAft>
              <a:spcPct val="15000"/>
            </a:spcAft>
            <a:buChar char="•"/>
          </a:pPr>
          <a:endParaRPr lang="en-US" sz="1900" kern="1200" dirty="0"/>
        </a:p>
      </dsp:txBody>
      <dsp:txXfrm rot="5400000">
        <a:off x="2451319" y="797242"/>
        <a:ext cx="2278137" cy="2391727"/>
      </dsp:txXfrm>
    </dsp:sp>
    <dsp:sp modelId="{25A33852-3C4B-4406-8856-3A4D6201948C}">
      <dsp:nvSpPr>
        <dsp:cNvPr id="0" name=""/>
        <dsp:cNvSpPr/>
      </dsp:nvSpPr>
      <dsp:spPr>
        <a:xfrm rot="16200000">
          <a:off x="4046280"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49858" bIns="0" numCol="1" spcCol="1270" anchor="t" anchorCtr="0">
          <a:noAutofit/>
        </a:bodyPr>
        <a:lstStyle/>
        <a:p>
          <a:pPr marL="0" lvl="0" indent="0" algn="l" defTabSz="1066800">
            <a:lnSpc>
              <a:spcPct val="90000"/>
            </a:lnSpc>
            <a:spcBef>
              <a:spcPct val="0"/>
            </a:spcBef>
            <a:spcAft>
              <a:spcPct val="35000"/>
            </a:spcAft>
            <a:buNone/>
          </a:pPr>
          <a:r>
            <a:rPr lang="en-US" sz="2400" kern="1200" dirty="0"/>
            <a:t>Step 3:  Identify Committee Members Best Suited to Serve</a:t>
          </a:r>
        </a:p>
        <a:p>
          <a:pPr marL="171450" lvl="1" indent="-171450" algn="l" defTabSz="844550">
            <a:lnSpc>
              <a:spcPct val="90000"/>
            </a:lnSpc>
            <a:spcBef>
              <a:spcPct val="0"/>
            </a:spcBef>
            <a:spcAft>
              <a:spcPct val="15000"/>
            </a:spcAft>
            <a:buChar char="•"/>
          </a:pPr>
          <a:r>
            <a:rPr lang="en-US" sz="1900" kern="1200" dirty="0"/>
            <a:t>Board professional experiences</a:t>
          </a:r>
        </a:p>
      </dsp:txBody>
      <dsp:txXfrm rot="5400000">
        <a:off x="4900318" y="797242"/>
        <a:ext cx="2278137" cy="2391727"/>
      </dsp:txXfrm>
    </dsp:sp>
    <dsp:sp modelId="{86146B22-5360-4D1B-AC91-3378F10134EE}">
      <dsp:nvSpPr>
        <dsp:cNvPr id="0" name=""/>
        <dsp:cNvSpPr/>
      </dsp:nvSpPr>
      <dsp:spPr>
        <a:xfrm rot="16200000">
          <a:off x="6495278"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49858" bIns="0" numCol="1" spcCol="1270" anchor="t" anchorCtr="0">
          <a:noAutofit/>
        </a:bodyPr>
        <a:lstStyle/>
        <a:p>
          <a:pPr marL="0" lvl="0" indent="0" algn="l" defTabSz="1066800">
            <a:lnSpc>
              <a:spcPct val="90000"/>
            </a:lnSpc>
            <a:spcBef>
              <a:spcPct val="0"/>
            </a:spcBef>
            <a:spcAft>
              <a:spcPct val="35000"/>
            </a:spcAft>
            <a:buNone/>
          </a:pPr>
          <a:r>
            <a:rPr lang="en-US" sz="2400" kern="1200" dirty="0"/>
            <a:t>Step 4:  Formalize Committee Work </a:t>
          </a:r>
        </a:p>
        <a:p>
          <a:pPr marL="171450" lvl="1" indent="-171450" algn="l" defTabSz="844550">
            <a:lnSpc>
              <a:spcPct val="90000"/>
            </a:lnSpc>
            <a:spcBef>
              <a:spcPct val="0"/>
            </a:spcBef>
            <a:spcAft>
              <a:spcPct val="15000"/>
            </a:spcAft>
            <a:buChar char="•"/>
          </a:pPr>
          <a:r>
            <a:rPr lang="en-US" sz="1900" kern="1200" dirty="0"/>
            <a:t>Documented Assignment Descriptions</a:t>
          </a:r>
        </a:p>
      </dsp:txBody>
      <dsp:txXfrm rot="5400000">
        <a:off x="7349316" y="797242"/>
        <a:ext cx="2278137"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7/14/2021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7/14/2021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7/14/2021</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7/14/2021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7/14/2021</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7/14/2021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7/14/2021</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7/14/2021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7/14/2021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7/14/2021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7/14/2021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7/14/2021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7/14/2021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7/14/2021</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Establishment and Effective Use of Committees</a:t>
            </a:r>
          </a:p>
        </p:txBody>
      </p:sp>
      <p:sp>
        <p:nvSpPr>
          <p:cNvPr id="3" name="Subtitle 2"/>
          <p:cNvSpPr>
            <a:spLocks noGrp="1"/>
          </p:cNvSpPr>
          <p:nvPr>
            <p:ph type="subTitle" idx="1"/>
          </p:nvPr>
        </p:nvSpPr>
        <p:spPr/>
        <p:txBody>
          <a:bodyPr>
            <a:normAutofit/>
          </a:bodyPr>
          <a:lstStyle/>
          <a:p>
            <a:endParaRPr lang="en-US" dirty="0"/>
          </a:p>
          <a:p>
            <a:r>
              <a:rPr lang="en-US" dirty="0"/>
              <a:t>On-demand Webinar:  AirWin Educational Services, LLC.</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3717" y="386443"/>
            <a:ext cx="9628632" cy="1362113"/>
          </a:xfrm>
        </p:spPr>
        <p:txBody>
          <a:bodyPr/>
          <a:lstStyle/>
          <a:p>
            <a:r>
              <a:rPr lang="en-US" dirty="0"/>
              <a:t>The Establishment and Effective Use of Committees</a:t>
            </a:r>
            <a:endParaRPr lang="en-US" sz="2400" dirty="0"/>
          </a:p>
        </p:txBody>
      </p:sp>
      <p:sp>
        <p:nvSpPr>
          <p:cNvPr id="4" name="TextBox 3">
            <a:extLst>
              <a:ext uri="{FF2B5EF4-FFF2-40B4-BE49-F238E27FC236}">
                <a16:creationId xmlns:a16="http://schemas.microsoft.com/office/drawing/2014/main" id="{BA2A44A0-72E9-451C-85BA-FD0A4B8A0AE4}"/>
              </a:ext>
            </a:extLst>
          </p:cNvPr>
          <p:cNvSpPr txBox="1"/>
          <p:nvPr/>
        </p:nvSpPr>
        <p:spPr>
          <a:xfrm>
            <a:off x="852212" y="2236673"/>
            <a:ext cx="10484528" cy="4154984"/>
          </a:xfrm>
          <a:prstGeom prst="rect">
            <a:avLst/>
          </a:prstGeom>
          <a:noFill/>
        </p:spPr>
        <p:txBody>
          <a:bodyPr wrap="square" rtlCol="0">
            <a:spAutoFit/>
          </a:bodyPr>
          <a:lstStyle/>
          <a:p>
            <a:r>
              <a:rPr lang="en-US" sz="2400" i="1" dirty="0" err="1"/>
              <a:t>ByLaws</a:t>
            </a:r>
            <a:r>
              <a:rPr lang="en-US" sz="2400" i="1" dirty="0"/>
              <a:t> – Section 19.  </a:t>
            </a:r>
            <a:r>
              <a:rPr lang="en-US" sz="2400" i="1" u="sng" dirty="0"/>
              <a:t>Committees</a:t>
            </a:r>
            <a:r>
              <a:rPr lang="en-US" sz="2400" i="1" dirty="0"/>
              <a:t>.  The Board of Directors, by resolution, may designate one or more committees, each committee to consist of one or more Directors elected by the Board of Directors, which shall have the functions provided in the resolution as initially adopted, and as thereafter supplemented or amended by further resolution.  The Board of Directors may elect one or more of its members as alternate members of any committee who may take the place of any absent member or members at any meeting of a committee, upon request by the Chair of the meeting.  Subject to the Open Meetings Act and other applicable law, each committee shall fix its own rules governing conduct of its activities and shall make such reports to the Board of Directors of its activities as the Board of Directors may request.</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835531B-66AB-4ED8-A5C9-3B148B5FD8BF}"/>
              </a:ext>
            </a:extLst>
          </p:cNvPr>
          <p:cNvSpPr>
            <a:spLocks noGrp="1"/>
          </p:cNvSpPr>
          <p:nvPr>
            <p:ph type="title"/>
          </p:nvPr>
        </p:nvSpPr>
        <p:spPr>
          <a:xfrm>
            <a:off x="223717" y="386443"/>
            <a:ext cx="9628632" cy="1362113"/>
          </a:xfrm>
        </p:spPr>
        <p:txBody>
          <a:bodyPr/>
          <a:lstStyle/>
          <a:p>
            <a:r>
              <a:rPr lang="en-US" dirty="0"/>
              <a:t>The Establishment and Effective Use of Committees</a:t>
            </a:r>
            <a:endParaRPr lang="en-US" sz="2400" dirty="0"/>
          </a:p>
        </p:txBody>
      </p:sp>
      <p:sp>
        <p:nvSpPr>
          <p:cNvPr id="7" name="TextBox 6">
            <a:extLst>
              <a:ext uri="{FF2B5EF4-FFF2-40B4-BE49-F238E27FC236}">
                <a16:creationId xmlns:a16="http://schemas.microsoft.com/office/drawing/2014/main" id="{A563EA9D-8E8B-4B34-A33C-5F4E004AF9F2}"/>
              </a:ext>
            </a:extLst>
          </p:cNvPr>
          <p:cNvSpPr txBox="1"/>
          <p:nvPr/>
        </p:nvSpPr>
        <p:spPr>
          <a:xfrm>
            <a:off x="506027" y="2299317"/>
            <a:ext cx="10821880" cy="2862322"/>
          </a:xfrm>
          <a:prstGeom prst="rect">
            <a:avLst/>
          </a:prstGeom>
          <a:noFill/>
        </p:spPr>
        <p:txBody>
          <a:bodyPr wrap="square" rtlCol="0">
            <a:spAutoFit/>
          </a:bodyPr>
          <a:lstStyle/>
          <a:p>
            <a:r>
              <a:rPr lang="en-US" dirty="0"/>
              <a:t>OMA Handbook:  Decisions Must be Made in Public Meetings.</a:t>
            </a:r>
          </a:p>
          <a:p>
            <a:endParaRPr lang="en-US" dirty="0"/>
          </a:p>
          <a:p>
            <a:r>
              <a:rPr lang="en-US" i="1" dirty="0"/>
              <a:t>Advisory committees and the OMA – the OMA does not apply to committees and subcommittees of less than a quorum of the full public body if they “are merely advisor or only capable of making recommendations concerning the exercise of governmental authority.”</a:t>
            </a:r>
          </a:p>
          <a:p>
            <a:endParaRPr lang="en-US" i="1" dirty="0"/>
          </a:p>
          <a:p>
            <a:r>
              <a:rPr lang="en-US" i="1" dirty="0"/>
              <a:t>Where, on the other hand, a committee or subcommittee is empowered to act on matters in such a fashion as to deprive the full public body of the opportunity to consider a matter, a decision of the committee or subcommittee “is an exercise of governmental authority which effectuates public policy” and the committee or subcommittee proceedings are, therefore, subject to the OMA.</a:t>
            </a:r>
          </a:p>
        </p:txBody>
      </p:sp>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DEC399-6F69-45E6-9482-2A346F12A702}"/>
              </a:ext>
            </a:extLst>
          </p:cNvPr>
          <p:cNvSpPr>
            <a:spLocks noGrp="1"/>
          </p:cNvSpPr>
          <p:nvPr>
            <p:ph type="title"/>
          </p:nvPr>
        </p:nvSpPr>
        <p:spPr>
          <a:xfrm>
            <a:off x="152400" y="315913"/>
            <a:ext cx="9628188" cy="1362075"/>
          </a:xfrm>
        </p:spPr>
        <p:txBody>
          <a:bodyPr/>
          <a:lstStyle/>
          <a:p>
            <a:r>
              <a:rPr lang="en-US" dirty="0"/>
              <a:t>The Establishment and Effective Use of Committees</a:t>
            </a:r>
            <a:endParaRPr lang="en-US" sz="2400" dirty="0"/>
          </a:p>
        </p:txBody>
      </p:sp>
      <p:sp>
        <p:nvSpPr>
          <p:cNvPr id="9" name="TextBox 8">
            <a:extLst>
              <a:ext uri="{FF2B5EF4-FFF2-40B4-BE49-F238E27FC236}">
                <a16:creationId xmlns:a16="http://schemas.microsoft.com/office/drawing/2014/main" id="{7717C1E8-FE19-42EF-8A94-981854A5428F}"/>
              </a:ext>
            </a:extLst>
          </p:cNvPr>
          <p:cNvSpPr txBox="1"/>
          <p:nvPr/>
        </p:nvSpPr>
        <p:spPr>
          <a:xfrm>
            <a:off x="905523" y="2787588"/>
            <a:ext cx="10093911" cy="1354217"/>
          </a:xfrm>
          <a:prstGeom prst="rect">
            <a:avLst/>
          </a:prstGeom>
          <a:noFill/>
        </p:spPr>
        <p:txBody>
          <a:bodyPr wrap="square" rtlCol="0">
            <a:spAutoFit/>
          </a:bodyPr>
          <a:lstStyle/>
          <a:p>
            <a:pPr algn="ctr"/>
            <a:r>
              <a:rPr lang="en-US" sz="3200" b="1" i="1" dirty="0"/>
              <a:t>FOUR STEPS IN ESTABLISHING AND USING COMMITTEES, EFFECTIVELY</a:t>
            </a:r>
          </a:p>
          <a:p>
            <a:pPr algn="ctr"/>
            <a:endParaRPr lang="en-US" dirty="0"/>
          </a:p>
        </p:txBody>
      </p:sp>
    </p:spTree>
    <p:extLst>
      <p:ext uri="{BB962C8B-B14F-4D97-AF65-F5344CB8AC3E}">
        <p14:creationId xmlns:p14="http://schemas.microsoft.com/office/powerpoint/2010/main" val="8807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638951626"/>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0695CBA1-FA94-4F82-BD24-DBCC06725DEE}"/>
              </a:ext>
            </a:extLst>
          </p:cNvPr>
          <p:cNvSpPr>
            <a:spLocks noGrp="1"/>
          </p:cNvSpPr>
          <p:nvPr>
            <p:ph type="title"/>
          </p:nvPr>
        </p:nvSpPr>
        <p:spPr>
          <a:xfrm>
            <a:off x="107950" y="412750"/>
            <a:ext cx="9629775" cy="1362075"/>
          </a:xfrm>
        </p:spPr>
        <p:txBody>
          <a:bodyPr/>
          <a:lstStyle/>
          <a:p>
            <a:r>
              <a:rPr lang="en-US" dirty="0"/>
              <a:t>The Establishment and Effective Use of Committees</a:t>
            </a:r>
            <a:endParaRPr lang="en-US" sz="2400" dirty="0"/>
          </a:p>
        </p:txBody>
      </p:sp>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DEC399-6F69-45E6-9482-2A346F12A702}"/>
              </a:ext>
            </a:extLst>
          </p:cNvPr>
          <p:cNvSpPr>
            <a:spLocks noGrp="1"/>
          </p:cNvSpPr>
          <p:nvPr>
            <p:ph type="title"/>
          </p:nvPr>
        </p:nvSpPr>
        <p:spPr>
          <a:xfrm>
            <a:off x="152400" y="315913"/>
            <a:ext cx="9628188" cy="1362075"/>
          </a:xfrm>
        </p:spPr>
        <p:txBody>
          <a:bodyPr/>
          <a:lstStyle/>
          <a:p>
            <a:r>
              <a:rPr lang="en-US" dirty="0"/>
              <a:t>The Establishment and Effective Use of Committees</a:t>
            </a:r>
            <a:endParaRPr lang="en-US" sz="2400" dirty="0"/>
          </a:p>
        </p:txBody>
      </p:sp>
      <p:sp>
        <p:nvSpPr>
          <p:cNvPr id="9" name="TextBox 8">
            <a:extLst>
              <a:ext uri="{FF2B5EF4-FFF2-40B4-BE49-F238E27FC236}">
                <a16:creationId xmlns:a16="http://schemas.microsoft.com/office/drawing/2014/main" id="{7717C1E8-FE19-42EF-8A94-981854A5428F}"/>
              </a:ext>
            </a:extLst>
          </p:cNvPr>
          <p:cNvSpPr txBox="1"/>
          <p:nvPr/>
        </p:nvSpPr>
        <p:spPr>
          <a:xfrm>
            <a:off x="905523" y="2787588"/>
            <a:ext cx="10093911" cy="861774"/>
          </a:xfrm>
          <a:prstGeom prst="rect">
            <a:avLst/>
          </a:prstGeom>
          <a:noFill/>
        </p:spPr>
        <p:txBody>
          <a:bodyPr wrap="square" rtlCol="0">
            <a:spAutoFit/>
          </a:bodyPr>
          <a:lstStyle/>
          <a:p>
            <a:pPr algn="ctr"/>
            <a:r>
              <a:rPr lang="en-US" sz="3200" b="1" i="1" dirty="0"/>
              <a:t>Board Committees are Most Effective When They . . .</a:t>
            </a:r>
          </a:p>
          <a:p>
            <a:pPr algn="ctr"/>
            <a:endParaRPr lang="en-US" dirty="0"/>
          </a:p>
        </p:txBody>
      </p:sp>
    </p:spTree>
    <p:extLst>
      <p:ext uri="{BB962C8B-B14F-4D97-AF65-F5344CB8AC3E}">
        <p14:creationId xmlns:p14="http://schemas.microsoft.com/office/powerpoint/2010/main" val="1807473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3BE59A-654D-497A-B0A6-412D9765BAB3}"/>
              </a:ext>
            </a:extLst>
          </p:cNvPr>
          <p:cNvSpPr>
            <a:spLocks noGrp="1"/>
          </p:cNvSpPr>
          <p:nvPr>
            <p:ph type="title"/>
          </p:nvPr>
        </p:nvSpPr>
        <p:spPr>
          <a:xfrm>
            <a:off x="152400" y="289280"/>
            <a:ext cx="9628188" cy="1362075"/>
          </a:xfrm>
        </p:spPr>
        <p:txBody>
          <a:bodyPr/>
          <a:lstStyle/>
          <a:p>
            <a:r>
              <a:rPr lang="en-US" dirty="0"/>
              <a:t>The Establishment and Effective Use of Committees</a:t>
            </a:r>
            <a:endParaRPr lang="en-US" sz="2400" dirty="0"/>
          </a:p>
        </p:txBody>
      </p:sp>
      <p:sp>
        <p:nvSpPr>
          <p:cNvPr id="11" name="TextBox 10">
            <a:extLst>
              <a:ext uri="{FF2B5EF4-FFF2-40B4-BE49-F238E27FC236}">
                <a16:creationId xmlns:a16="http://schemas.microsoft.com/office/drawing/2014/main" id="{52099CEF-6C0F-4B1B-947D-CC304E527364}"/>
              </a:ext>
            </a:extLst>
          </p:cNvPr>
          <p:cNvSpPr txBox="1"/>
          <p:nvPr/>
        </p:nvSpPr>
        <p:spPr>
          <a:xfrm>
            <a:off x="275208" y="2503503"/>
            <a:ext cx="11478827" cy="3139321"/>
          </a:xfrm>
          <a:prstGeom prst="rect">
            <a:avLst/>
          </a:prstGeom>
          <a:noFill/>
        </p:spPr>
        <p:txBody>
          <a:bodyPr wrap="square" rtlCol="0">
            <a:spAutoFit/>
          </a:bodyPr>
          <a:lstStyle/>
          <a:p>
            <a:pPr marL="285750" indent="-285750">
              <a:buFont typeface="Wingdings" panose="05000000000000000000" pitchFamily="2" charset="2"/>
              <a:buChar char="ü"/>
            </a:pPr>
            <a:r>
              <a:rPr lang="en-US" dirty="0"/>
              <a:t>Meet a clearly defined need</a:t>
            </a:r>
          </a:p>
          <a:p>
            <a:pPr marL="285750" indent="-285750">
              <a:buFont typeface="Wingdings" panose="05000000000000000000" pitchFamily="2" charset="2"/>
              <a:buChar char="ü"/>
            </a:pPr>
            <a:r>
              <a:rPr lang="en-US" dirty="0"/>
              <a:t>Are established in an appropriate manner</a:t>
            </a:r>
          </a:p>
          <a:p>
            <a:pPr marL="285750" indent="-285750">
              <a:buFont typeface="Wingdings" panose="05000000000000000000" pitchFamily="2" charset="2"/>
              <a:buChar char="ü"/>
            </a:pPr>
            <a:r>
              <a:rPr lang="en-US" dirty="0"/>
              <a:t>Operate under clearly defined bylaws and other governing documents</a:t>
            </a:r>
          </a:p>
          <a:p>
            <a:pPr marL="285750" indent="-285750">
              <a:buFont typeface="Wingdings" panose="05000000000000000000" pitchFamily="2" charset="2"/>
              <a:buChar char="ü"/>
            </a:pPr>
            <a:r>
              <a:rPr lang="en-US" dirty="0"/>
              <a:t>Lessen the total work of board members</a:t>
            </a:r>
          </a:p>
          <a:p>
            <a:pPr marL="285750" indent="-285750">
              <a:buFont typeface="Wingdings" panose="05000000000000000000" pitchFamily="2" charset="2"/>
              <a:buChar char="ü"/>
            </a:pPr>
            <a:r>
              <a:rPr lang="en-US" dirty="0"/>
              <a:t>Explore issues in depth</a:t>
            </a:r>
          </a:p>
          <a:p>
            <a:pPr marL="285750" indent="-285750">
              <a:buFont typeface="Wingdings" panose="05000000000000000000" pitchFamily="2" charset="2"/>
              <a:buChar char="ü"/>
            </a:pPr>
            <a:r>
              <a:rPr lang="en-US" dirty="0"/>
              <a:t>Have a clearly defined reporting process</a:t>
            </a:r>
          </a:p>
          <a:p>
            <a:pPr marL="285750" indent="-285750">
              <a:buFont typeface="Wingdings" panose="05000000000000000000" pitchFamily="2" charset="2"/>
              <a:buChar char="ü"/>
            </a:pPr>
            <a:r>
              <a:rPr lang="en-US" dirty="0"/>
              <a:t>Develop and investigate, as requested by the full board, either options or recommendations</a:t>
            </a:r>
          </a:p>
          <a:p>
            <a:pPr marL="285750" indent="-285750">
              <a:buFont typeface="Wingdings" panose="05000000000000000000" pitchFamily="2" charset="2"/>
              <a:buChar char="ü"/>
            </a:pPr>
            <a:r>
              <a:rPr lang="en-US" dirty="0"/>
              <a:t>Meet in a timely fashion</a:t>
            </a:r>
          </a:p>
          <a:p>
            <a:pPr marL="285750" indent="-285750">
              <a:buFont typeface="Wingdings" panose="05000000000000000000" pitchFamily="2" charset="2"/>
              <a:buChar char="ü"/>
            </a:pPr>
            <a:r>
              <a:rPr lang="en-US" dirty="0"/>
              <a:t>Include appropriate administrators and staff</a:t>
            </a:r>
          </a:p>
          <a:p>
            <a:pPr marL="285750" indent="-285750">
              <a:buFont typeface="Wingdings" panose="05000000000000000000" pitchFamily="2" charset="2"/>
              <a:buChar char="ü"/>
            </a:pPr>
            <a:r>
              <a:rPr lang="en-US" dirty="0"/>
              <a:t>Provide for minority opinions</a:t>
            </a:r>
          </a:p>
          <a:p>
            <a:pPr algn="r"/>
            <a:r>
              <a:rPr lang="en-US" sz="1400" dirty="0"/>
              <a:t>Source:  New Jersey School Boards Association</a:t>
            </a:r>
          </a:p>
        </p:txBody>
      </p:sp>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BA50D7-C72B-42C2-B648-0F913A339F0B}"/>
              </a:ext>
            </a:extLst>
          </p:cNvPr>
          <p:cNvSpPr txBox="1">
            <a:spLocks/>
          </p:cNvSpPr>
          <p:nvPr/>
        </p:nvSpPr>
        <p:spPr bwMode="black">
          <a:xfrm>
            <a:off x="152400" y="289280"/>
            <a:ext cx="9628188" cy="1362075"/>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en-US" dirty="0"/>
              <a:t>The Establishment and Effective Use of Committees</a:t>
            </a:r>
            <a:endParaRPr lang="en-US" sz="2400" dirty="0"/>
          </a:p>
        </p:txBody>
      </p:sp>
      <p:sp>
        <p:nvSpPr>
          <p:cNvPr id="8" name="TextBox 7">
            <a:extLst>
              <a:ext uri="{FF2B5EF4-FFF2-40B4-BE49-F238E27FC236}">
                <a16:creationId xmlns:a16="http://schemas.microsoft.com/office/drawing/2014/main" id="{8DFB28E0-89BF-4637-B9F7-615D639BA90D}"/>
              </a:ext>
            </a:extLst>
          </p:cNvPr>
          <p:cNvSpPr txBox="1"/>
          <p:nvPr/>
        </p:nvSpPr>
        <p:spPr>
          <a:xfrm>
            <a:off x="266330" y="2343705"/>
            <a:ext cx="11594237" cy="1661993"/>
          </a:xfrm>
          <a:prstGeom prst="rect">
            <a:avLst/>
          </a:prstGeom>
          <a:noFill/>
        </p:spPr>
        <p:txBody>
          <a:bodyPr wrap="square" rtlCol="0">
            <a:spAutoFit/>
          </a:bodyPr>
          <a:lstStyle/>
          <a:p>
            <a:r>
              <a:rPr lang="en-US" i="1" dirty="0"/>
              <a:t>“</a:t>
            </a:r>
            <a:r>
              <a:rPr lang="en-US" sz="2800" i="1" dirty="0"/>
              <a:t>Lots of times we are afraid to ask our board members to do too much because we are afraid they will be scared off. I have long observed that more board members resign for lack of meaningful work, than from being overworked.”</a:t>
            </a:r>
          </a:p>
          <a:p>
            <a:pPr algn="r"/>
            <a:r>
              <a:rPr lang="en-US" i="1" dirty="0"/>
              <a:t>Lynda </a:t>
            </a:r>
            <a:r>
              <a:rPr lang="en-US" i="1" dirty="0" err="1"/>
              <a:t>Lysakowski</a:t>
            </a:r>
            <a:r>
              <a:rPr lang="en-US" i="1" dirty="0"/>
              <a:t> – You and Your Nonprofit Board (Temkin, 2013)</a:t>
            </a:r>
          </a:p>
        </p:txBody>
      </p:sp>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06749E0-3D3B-46ED-BAFE-B195EE332B0A}"/>
              </a:ext>
            </a:extLst>
          </p:cNvPr>
          <p:cNvSpPr txBox="1">
            <a:spLocks/>
          </p:cNvSpPr>
          <p:nvPr/>
        </p:nvSpPr>
        <p:spPr>
          <a:xfrm>
            <a:off x="574829" y="2195538"/>
            <a:ext cx="11042341" cy="1464906"/>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en-US" dirty="0"/>
              <a:t>THANK YOU FOR LISTENING!</a:t>
            </a:r>
          </a:p>
        </p:txBody>
      </p:sp>
      <p:pic>
        <p:nvPicPr>
          <p:cNvPr id="4" name="Picture 3">
            <a:extLst>
              <a:ext uri="{FF2B5EF4-FFF2-40B4-BE49-F238E27FC236}">
                <a16:creationId xmlns:a16="http://schemas.microsoft.com/office/drawing/2014/main" id="{F0B2E792-FD8B-4D9B-95BF-FB41E6310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41" y="4706987"/>
            <a:ext cx="2626822" cy="852055"/>
          </a:xfrm>
          <a:prstGeom prst="rect">
            <a:avLst/>
          </a:prstGeom>
        </p:spPr>
      </p:pic>
      <p:sp>
        <p:nvSpPr>
          <p:cNvPr id="5" name="TextBox 4">
            <a:extLst>
              <a:ext uri="{FF2B5EF4-FFF2-40B4-BE49-F238E27FC236}">
                <a16:creationId xmlns:a16="http://schemas.microsoft.com/office/drawing/2014/main" id="{D668EFE7-370D-43B4-B953-91F2F36D3CC1}"/>
              </a:ext>
            </a:extLst>
          </p:cNvPr>
          <p:cNvSpPr txBox="1"/>
          <p:nvPr/>
        </p:nvSpPr>
        <p:spPr>
          <a:xfrm>
            <a:off x="103869" y="5559042"/>
            <a:ext cx="6120880" cy="1200329"/>
          </a:xfrm>
          <a:prstGeom prst="rect">
            <a:avLst/>
          </a:prstGeom>
          <a:noFill/>
        </p:spPr>
        <p:txBody>
          <a:bodyPr wrap="square">
            <a:spAutoFit/>
          </a:bodyPr>
          <a:lstStyle/>
          <a:p>
            <a:r>
              <a:rPr lang="en-US" sz="1800" dirty="0"/>
              <a:t>4521 Henry Drive</a:t>
            </a:r>
            <a:br>
              <a:rPr lang="en-US" sz="1800" dirty="0"/>
            </a:br>
            <a:r>
              <a:rPr lang="en-US" sz="1800" dirty="0"/>
              <a:t>Beaverton, MI  48612</a:t>
            </a:r>
            <a:br>
              <a:rPr lang="en-US" sz="1800" dirty="0"/>
            </a:br>
            <a:r>
              <a:rPr lang="en-US" sz="1800" dirty="0"/>
              <a:t>989-239-7555</a:t>
            </a:r>
            <a:br>
              <a:rPr lang="en-US" sz="1800" dirty="0"/>
            </a:br>
            <a:r>
              <a:rPr lang="en-US" sz="1800" dirty="0"/>
              <a:t>Email:  angela@airwinllc.com</a:t>
            </a:r>
            <a:endParaRPr lang="en-US" dirty="0"/>
          </a:p>
        </p:txBody>
      </p:sp>
      <p:sp>
        <p:nvSpPr>
          <p:cNvPr id="6" name="Title 1">
            <a:extLst>
              <a:ext uri="{FF2B5EF4-FFF2-40B4-BE49-F238E27FC236}">
                <a16:creationId xmlns:a16="http://schemas.microsoft.com/office/drawing/2014/main" id="{EACB6531-1806-4F20-9144-89BC40976F42}"/>
              </a:ext>
            </a:extLst>
          </p:cNvPr>
          <p:cNvSpPr txBox="1">
            <a:spLocks noGrp="1"/>
          </p:cNvSpPr>
          <p:nvPr>
            <p:ph type="title"/>
          </p:nvPr>
        </p:nvSpPr>
        <p:spPr bwMode="black">
          <a:xfrm>
            <a:off x="193675" y="407988"/>
            <a:ext cx="9628188" cy="1362075"/>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en-US" dirty="0"/>
              <a:t>The Establishment and Effective Use of Committees</a:t>
            </a:r>
            <a:endParaRPr lang="en-US" sz="2400" dirty="0"/>
          </a:p>
        </p:txBody>
      </p:sp>
    </p:spTree>
    <p:extLst>
      <p:ext uri="{BB962C8B-B14F-4D97-AF65-F5344CB8AC3E}">
        <p14:creationId xmlns:p14="http://schemas.microsoft.com/office/powerpoint/2010/main" val="2381895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64</TotalTime>
  <Words>564</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Calibri</vt:lpstr>
      <vt:lpstr>Wingdings</vt:lpstr>
      <vt:lpstr>Educational subjects 16x9</vt:lpstr>
      <vt:lpstr>The Establishment and Effective Use of Committees</vt:lpstr>
      <vt:lpstr>The Establishment and Effective Use of Committees</vt:lpstr>
      <vt:lpstr>The Establishment and Effective Use of Committees</vt:lpstr>
      <vt:lpstr>The Establishment and Effective Use of Committees</vt:lpstr>
      <vt:lpstr>The Establishment and Effective Use of Committees</vt:lpstr>
      <vt:lpstr>The Establishment and Effective Use of Committees</vt:lpstr>
      <vt:lpstr>The Establishment and Effective Use of Committees</vt:lpstr>
      <vt:lpstr>PowerPoint Presentation</vt:lpstr>
      <vt:lpstr>The Establishment and Effective Use of Committees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the Transition from Virtual to In-Person Meetings</dc:title>
  <dc:creator>Angela Irwin</dc:creator>
  <cp:lastModifiedBy>Angela Irwin</cp:lastModifiedBy>
  <cp:revision>9</cp:revision>
  <dcterms:created xsi:type="dcterms:W3CDTF">2021-07-06T14:46:11Z</dcterms:created>
  <dcterms:modified xsi:type="dcterms:W3CDTF">2021-07-14T15:17:37Z</dcterms:modified>
</cp:coreProperties>
</file>