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9" r:id="rId6"/>
    <p:sldId id="266" r:id="rId7"/>
    <p:sldId id="267" r:id="rId8"/>
    <p:sldId id="265" r:id="rId9"/>
    <p:sldId id="257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INTRODUCTION – Housekeeping:  Recording, How to Participate, Jenny P., authorizer support; 30-minute sessions – “on-demand” sessions</a:t>
            </a:r>
          </a:p>
          <a:p>
            <a:r>
              <a:rPr lang="en-US" dirty="0"/>
              <a:t>Just your name- no details about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structure important to know?  Why did I choose this as one of the “critical” three?  Knowing the structure is critical to your performance as a board and/or board member – why?  The charter school legislation was enacted because public education needed a “performance” shake up – meaning, as we learned in President Reagan’s a Nation at Risk report,  our  public education system in this country was failing – we needed an educational reform movement to force positive change in educational outcomes; every charter school operating in our State/country today is responsible for ensuring performance – not just for itself but for all of public education – nationwide!  Through the appropriate checks and balances, you, board members, have been charged with the task of overseeing your charter school’s performance; if that does not work, your school is closed; if charter schools do not work, then this educational reform effort will be deemed a failure and shutdown – it is important to know the structure because, within it, you have a significant role to play in ensuring this educational reform effort works  - in Michigan, this is how it has been designed to work . . .</a:t>
            </a:r>
          </a:p>
          <a:p>
            <a:r>
              <a:rPr lang="en-US" dirty="0"/>
              <a:t>(Angie:  Review and highlight law)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3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1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1/14/2022 10:17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en/contract-hands-shaking-hands-122985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ursuit.unimelb.edu.au/articles/how-social-and-emotional-learning-can-help-our-school-kids-cop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Understanding the Charter contract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/>
            </a:r>
            <a:br>
              <a:rPr lang="en-US" sz="2000" i="1" dirty="0">
                <a:solidFill>
                  <a:schemeClr val="tx1"/>
                </a:solidFill>
              </a:rPr>
            </a:b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0010" y="3947056"/>
            <a:ext cx="7034362" cy="10528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WEBINAR SERIES:  2021/2022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January 19, 2022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E86628-317D-47D3-BAB9-8309AE612A28}"/>
              </a:ext>
            </a:extLst>
          </p:cNvPr>
          <p:cNvSpPr txBox="1"/>
          <p:nvPr/>
        </p:nvSpPr>
        <p:spPr>
          <a:xfrm>
            <a:off x="2407627" y="5770485"/>
            <a:ext cx="746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Presented by:  Angela L. Irwin, Owner</a:t>
            </a:r>
          </a:p>
          <a:p>
            <a:pPr algn="r"/>
            <a:r>
              <a:rPr lang="en-US" dirty="0"/>
              <a:t>AirWin Educational Services, LLC</a:t>
            </a:r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41593" y="505957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89329" y="2093822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79516" y="3615213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09593" y="496631"/>
            <a:ext cx="5746376" cy="522307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Sets forth legal obligations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of authorizer and governing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board of the charter school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Legally binds authorizer and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governing board – serves as the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charter schools’ license to operate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Serves as THE accountability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document by outlining,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through unique and specific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schedules, all operational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details about the charter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school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472857" y="1316133"/>
            <a:ext cx="6189200" cy="2397608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The Role of the Charter Contract</a:t>
            </a:r>
          </a:p>
        </p:txBody>
      </p:sp>
    </p:spTree>
    <p:extLst>
      <p:ext uri="{BB962C8B-B14F-4D97-AF65-F5344CB8AC3E}">
        <p14:creationId xmlns:p14="http://schemas.microsoft.com/office/powerpoint/2010/main" val="36679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0" y="162703"/>
            <a:ext cx="5060272" cy="70667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Breaking it Down . . .</a:t>
            </a:r>
            <a:endParaRPr 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E7347B-822E-4D04-8E08-1EC0AD7A9282}"/>
              </a:ext>
            </a:extLst>
          </p:cNvPr>
          <p:cNvSpPr txBox="1"/>
          <p:nvPr/>
        </p:nvSpPr>
        <p:spPr>
          <a:xfrm>
            <a:off x="905069" y="2332653"/>
            <a:ext cx="3517641" cy="324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78C09-2BC6-4696-87F3-F27FD90F69BA}"/>
              </a:ext>
            </a:extLst>
          </p:cNvPr>
          <p:cNvSpPr txBox="1"/>
          <p:nvPr/>
        </p:nvSpPr>
        <p:spPr>
          <a:xfrm>
            <a:off x="457199" y="798205"/>
            <a:ext cx="4413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Legal Elements of Charter Contract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D39B2-1414-4EE3-AD27-19004C96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3482" y="2259034"/>
            <a:ext cx="4886789" cy="3247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56FD47-E8DE-4E66-B8B2-01603ABADD40}"/>
              </a:ext>
            </a:extLst>
          </p:cNvPr>
          <p:cNvSpPr txBox="1"/>
          <p:nvPr/>
        </p:nvSpPr>
        <p:spPr>
          <a:xfrm>
            <a:off x="6096000" y="516040"/>
            <a:ext cx="497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Tabs and Schedules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10831-6537-4304-89F6-90F8D68E83C9}"/>
              </a:ext>
            </a:extLst>
          </p:cNvPr>
          <p:cNvSpPr txBox="1"/>
          <p:nvPr/>
        </p:nvSpPr>
        <p:spPr>
          <a:xfrm>
            <a:off x="5791858" y="1261908"/>
            <a:ext cx="62870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 A;	Board of Trustees’ Resolutions (as applicable)</a:t>
            </a:r>
          </a:p>
          <a:p>
            <a:endParaRPr lang="en-US" dirty="0"/>
          </a:p>
          <a:p>
            <a:r>
              <a:rPr lang="en-US" dirty="0"/>
              <a:t>Tab B:  	Terms and Conditions</a:t>
            </a:r>
          </a:p>
          <a:p>
            <a:endParaRPr lang="en-US" dirty="0"/>
          </a:p>
          <a:p>
            <a:r>
              <a:rPr lang="en-US" dirty="0"/>
              <a:t>Tab C:	Contract Schedules: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Schedule 1:	Articles of Incorporation</a:t>
            </a:r>
          </a:p>
          <a:p>
            <a:r>
              <a:rPr lang="en-US" dirty="0"/>
              <a:t>		Schedule 2:	Bylaws</a:t>
            </a:r>
          </a:p>
          <a:p>
            <a:r>
              <a:rPr lang="en-US" dirty="0"/>
              <a:t>		Schedule 3:	Fiscal Agent Agreement</a:t>
            </a:r>
          </a:p>
          <a:p>
            <a:r>
              <a:rPr lang="en-US" dirty="0"/>
              <a:t>		Schedule 4:	Oversight, Compliance and Reporting</a:t>
            </a:r>
          </a:p>
          <a:p>
            <a:r>
              <a:rPr lang="en-US" dirty="0"/>
              <a:t>					Agreement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A32BF61-5053-4DE6-B948-EF5A894D1814}"/>
              </a:ext>
            </a:extLst>
          </p:cNvPr>
          <p:cNvSpPr/>
          <p:nvPr/>
        </p:nvSpPr>
        <p:spPr>
          <a:xfrm>
            <a:off x="6096001" y="3073137"/>
            <a:ext cx="653592" cy="10746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9495C45-B074-4C2A-AD2C-3B12AF1DD7C1}"/>
              </a:ext>
            </a:extLst>
          </p:cNvPr>
          <p:cNvSpPr/>
          <p:nvPr/>
        </p:nvSpPr>
        <p:spPr>
          <a:xfrm>
            <a:off x="6353667" y="2950590"/>
            <a:ext cx="196548" cy="119720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E2B08F-2036-4066-A16F-F9DA09B6E17D}"/>
              </a:ext>
            </a:extLst>
          </p:cNvPr>
          <p:cNvSpPr txBox="1"/>
          <p:nvPr/>
        </p:nvSpPr>
        <p:spPr>
          <a:xfrm>
            <a:off x="5473535" y="3152001"/>
            <a:ext cx="838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Standard Legal Documents</a:t>
            </a: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063709"/>
            <a:ext cx="5367525" cy="88397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Breaking it Down . . .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E538D-F017-4BEB-9A49-A08822B69CCD}"/>
              </a:ext>
            </a:extLst>
          </p:cNvPr>
          <p:cNvSpPr txBox="1"/>
          <p:nvPr/>
        </p:nvSpPr>
        <p:spPr>
          <a:xfrm>
            <a:off x="101491" y="1947687"/>
            <a:ext cx="503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Unique and Specific Elements of Charter Contract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C4B59-BBE3-4642-A93D-DF39F6150E1C}"/>
              </a:ext>
            </a:extLst>
          </p:cNvPr>
          <p:cNvSpPr txBox="1"/>
          <p:nvPr/>
        </p:nvSpPr>
        <p:spPr>
          <a:xfrm>
            <a:off x="5561814" y="405352"/>
            <a:ext cx="61557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Schedules and Sections</a:t>
            </a:r>
          </a:p>
          <a:p>
            <a:endParaRPr lang="en-US" dirty="0"/>
          </a:p>
          <a:p>
            <a:r>
              <a:rPr lang="en-US" dirty="0"/>
              <a:t>Schedule 5:	Description of Staff Responsibilities</a:t>
            </a:r>
          </a:p>
          <a:p>
            <a:endParaRPr lang="en-US" dirty="0"/>
          </a:p>
          <a:p>
            <a:r>
              <a:rPr lang="en-US" dirty="0"/>
              <a:t>Schedule 6:	Physical Plant Description</a:t>
            </a:r>
          </a:p>
          <a:p>
            <a:endParaRPr lang="en-US" dirty="0"/>
          </a:p>
          <a:p>
            <a:r>
              <a:rPr lang="en-US" dirty="0"/>
              <a:t>Schedule 7:	Required Information for Public School 					Academy</a:t>
            </a:r>
          </a:p>
          <a:p>
            <a:endParaRPr lang="en-US" dirty="0"/>
          </a:p>
          <a:p>
            <a:r>
              <a:rPr lang="en-US" dirty="0"/>
              <a:t>			Section a:	Governance Structure</a:t>
            </a:r>
          </a:p>
          <a:p>
            <a:r>
              <a:rPr lang="en-US" dirty="0"/>
              <a:t>			Section b:	Educational Goals and Related 							Measures</a:t>
            </a:r>
          </a:p>
          <a:p>
            <a:r>
              <a:rPr lang="en-US" dirty="0"/>
              <a:t>			Section c:	Educational Program(s)</a:t>
            </a:r>
          </a:p>
          <a:p>
            <a:r>
              <a:rPr lang="en-US" dirty="0"/>
              <a:t>			Section d:	Curriculum</a:t>
            </a:r>
          </a:p>
          <a:p>
            <a:r>
              <a:rPr lang="en-US" dirty="0"/>
              <a:t>			Section e:	Methods of Pupil Assessment</a:t>
            </a:r>
          </a:p>
          <a:p>
            <a:r>
              <a:rPr lang="en-US" dirty="0"/>
              <a:t>			Section f:	Application and Enrollment of</a:t>
            </a:r>
          </a:p>
          <a:p>
            <a:r>
              <a:rPr lang="en-US" dirty="0"/>
              <a:t>						Students</a:t>
            </a:r>
          </a:p>
          <a:p>
            <a:r>
              <a:rPr lang="en-US" dirty="0"/>
              <a:t>			Section g:	School Calendar and School Day</a:t>
            </a:r>
          </a:p>
          <a:p>
            <a:r>
              <a:rPr lang="en-US" dirty="0"/>
              <a:t>			Section h:	Age or Grade Range of Pupils</a:t>
            </a:r>
          </a:p>
          <a:p>
            <a:endParaRPr lang="en-US" dirty="0"/>
          </a:p>
          <a:p>
            <a:r>
              <a:rPr lang="en-US" dirty="0"/>
              <a:t>Schedule 8:	Information Available to the Public and 					Authorizer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44E968-35F7-4F9A-9675-E0D16741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" y="2317018"/>
            <a:ext cx="5302210" cy="45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46B8C0-7218-4084-8BB7-07D9D5B7A710}"/>
              </a:ext>
            </a:extLst>
          </p:cNvPr>
          <p:cNvSpPr txBox="1"/>
          <p:nvPr/>
        </p:nvSpPr>
        <p:spPr>
          <a:xfrm>
            <a:off x="9317375" y="3882819"/>
            <a:ext cx="461665" cy="12218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E34BD-FA83-4ED7-91BB-2063D23B6025}"/>
              </a:ext>
            </a:extLst>
          </p:cNvPr>
          <p:cNvSpPr txBox="1"/>
          <p:nvPr/>
        </p:nvSpPr>
        <p:spPr>
          <a:xfrm>
            <a:off x="320511" y="813688"/>
            <a:ext cx="6249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EXPECTATIONS:  GOVERNANCE ROLE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09C12-A5D4-4A90-985F-C3F7A4B921DD}"/>
              </a:ext>
            </a:extLst>
          </p:cNvPr>
          <p:cNvSpPr txBox="1"/>
          <p:nvPr/>
        </p:nvSpPr>
        <p:spPr>
          <a:xfrm>
            <a:off x="7233501" y="117693"/>
            <a:ext cx="46379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To understand all aspects of charter contract and its role with charter school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To ensure contract goals are met and/or exceeded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To establish systems and processes that monitor, effectively, academy’s performance, in direct cooperation with charter contract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To ensure all board candidates and members also understand the charter contract and are given a copy to review as part of the board’s orientation and onboarding process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To govern, transparently, and foster communicative </a:t>
            </a:r>
            <a:r>
              <a:rPr lang="en-US" dirty="0" err="1">
                <a:solidFill>
                  <a:schemeClr val="bg1"/>
                </a:solidFill>
              </a:rPr>
              <a:t>relatioships</a:t>
            </a:r>
            <a:r>
              <a:rPr lang="en-US" dirty="0">
                <a:solidFill>
                  <a:schemeClr val="bg1"/>
                </a:solidFill>
              </a:rPr>
              <a:t> with authorizer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To evaluate performance on, at least, an annual basis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4521 Henry Drive</a:t>
            </a:r>
            <a:br>
              <a:rPr lang="en-US" sz="2000" dirty="0"/>
            </a:br>
            <a:r>
              <a:rPr lang="en-US" sz="2000" dirty="0"/>
              <a:t>Beaverton, MI  48612</a:t>
            </a:r>
            <a:br>
              <a:rPr lang="en-US" sz="2000" dirty="0"/>
            </a:br>
            <a:r>
              <a:rPr lang="en-US" sz="2000" dirty="0"/>
              <a:t>Telephone:  (989) 239-7555</a:t>
            </a:r>
            <a:br>
              <a:rPr lang="en-US" sz="2000" dirty="0"/>
            </a:br>
            <a:r>
              <a:rPr lang="en-US" sz="2000" dirty="0"/>
              <a:t>Email:  angela@airwinllc.com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4D8C3-89D1-4495-BBBE-997AA18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41" y="1902141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39AE0-32C9-4F1D-B08C-0B8B9BAFC18D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{FCDDBD4A-2012-415B-914D-388A58AEF0BD}tf33527777_win32</Template>
  <TotalTime>523</TotalTime>
  <Words>484</Words>
  <Application>Microsoft Office PowerPoint</Application>
  <PresentationFormat>Widescreen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Corbel</vt:lpstr>
      <vt:lpstr>Franklin Gothic Demi</vt:lpstr>
      <vt:lpstr>Franklin Gothic Medium</vt:lpstr>
      <vt:lpstr>Segoe UI</vt:lpstr>
      <vt:lpstr>Segoe UI Semibold</vt:lpstr>
      <vt:lpstr>Wingdings</vt:lpstr>
      <vt:lpstr>Headlines</vt:lpstr>
      <vt:lpstr>Understanding the Charter contract  </vt:lpstr>
      <vt:lpstr>The Role of the Charter Contract</vt:lpstr>
      <vt:lpstr>Breaking it Down . . .</vt:lpstr>
      <vt:lpstr>Breaking it Down . . .</vt:lpstr>
      <vt:lpstr>PowerPoint Presentation</vt:lpstr>
      <vt:lpstr>THANK YOU!    4521 Henry Drive Beaverton, MI  48612 Telephone:  (989) 239-7555 Email:  angela@airwinllc.com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becoming a new board member: The Top Three Things You must know</dc:title>
  <dc:creator>Angela Irwin</dc:creator>
  <cp:lastModifiedBy>Christopher Oshelski</cp:lastModifiedBy>
  <cp:revision>19</cp:revision>
  <cp:lastPrinted>2021-09-15T13:29:54Z</cp:lastPrinted>
  <dcterms:created xsi:type="dcterms:W3CDTF">2021-09-07T14:16:33Z</dcterms:created>
  <dcterms:modified xsi:type="dcterms:W3CDTF">2022-01-14T15:17:24Z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