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2"/>
  </p:notesMasterIdLst>
  <p:handoutMasterIdLst>
    <p:handoutMasterId r:id="rId13"/>
  </p:handoutMasterIdLst>
  <p:sldIdLst>
    <p:sldId id="258" r:id="rId5"/>
    <p:sldId id="271" r:id="rId6"/>
    <p:sldId id="270" r:id="rId7"/>
    <p:sldId id="266" r:id="rId8"/>
    <p:sldId id="267" r:id="rId9"/>
    <p:sldId id="265" r:id="rId10"/>
    <p:sldId id="272" r:id="rId11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25E5076-3810-47DD-B79F-674D7AD40C0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4" d="100"/>
          <a:sy n="94" d="100"/>
        </p:scale>
        <p:origin x="274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C0FB670-7427-4185-8511-6F36A01430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ED473D-6081-4804-9B28-4FA7D2C3831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1939C193-D30F-4B7A-8956-32E4F6D9D2C9}" type="datetimeFigureOut">
              <a:rPr lang="en-US" smtClean="0"/>
              <a:t>4/12/2022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B68452-BA11-400A-8E67-C003922CC3D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90A332-336E-4B1B-9128-655A1F9DBA4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982948B1-B6D3-4578-932F-6AE7124E5E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1354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9A6AC78B-5884-4D24-983C-916233003E85}" type="datetimeFigureOut">
              <a:rPr lang="en-US" smtClean="0"/>
              <a:t>4/12/2022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532AB528-7684-4A37-99F6-46340DCC2B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881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QUICK INTRODUCTION – Housekeeping:  Recording, How to Participate, Jenny P., authorizer support; 30-minute sessions – “on-demand” sessions</a:t>
            </a:r>
          </a:p>
          <a:p>
            <a:r>
              <a:rPr lang="en-US" dirty="0"/>
              <a:t>Just your name- no details about yourself!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2AB528-7684-4A37-99F6-46340DCC2B3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884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2AB528-7684-4A37-99F6-46340DCC2B3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692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Assessment is not just about “testing.”  Assessment comes in a variety of shapes and sizes – it is ongoing – this is why academic achievement/student achievement/academics, etc., should be a standard part of a board agenda – not just at the time of “formal, summative,” assessments – the process identified is, in part, a combination of formative and summative assessments -summative assessments evaluate formative learning (in some ways)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2AB528-7684-4A37-99F6-46340DCC2B3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159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Charter Contract – Educational Goals . . .  Number two – HOW WELL the students are doing, currently, and over time . . 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2AB528-7684-4A37-99F6-46340DCC2B3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307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Norm Referenced – Measured against a “normed group” – typically the same age of student – nationally representative sample </a:t>
            </a:r>
          </a:p>
          <a:p>
            <a:r>
              <a:rPr lang="en-US" dirty="0"/>
              <a:t>Criterion Referenced:  Measured against a pre-determined standard, learning goal, performance level or other criterion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2AB528-7684-4A37-99F6-46340DCC2B3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838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well are we doing relative to our charter contract goals?  Data in comparison with the targets identified in the charter contract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2AB528-7684-4A37-99F6-46340DCC2B3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5332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2AB528-7684-4A37-99F6-46340DCC2B3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983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 userDrawn="1"/>
        </p:nvSpPr>
        <p:spPr bwMode="auto">
          <a:xfrm>
            <a:off x="11784011" y="345139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78819" y="2270908"/>
            <a:ext cx="7034362" cy="2188992"/>
          </a:xfrm>
        </p:spPr>
        <p:txBody>
          <a:bodyPr anchor="ctr" anchorCtr="0">
            <a:noAutofit/>
          </a:bodyPr>
          <a:lstStyle>
            <a:lvl1pPr algn="ctr">
              <a:lnSpc>
                <a:spcPct val="85000"/>
              </a:lnSpc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6793" y="5024051"/>
            <a:ext cx="7034362" cy="1052898"/>
          </a:xfrm>
        </p:spPr>
        <p:txBody>
          <a:bodyPr anchor="ctr" anchorCtr="0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sz="2000" b="0" i="1" baseline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84338" y="6314440"/>
            <a:ext cx="1596622" cy="365125"/>
          </a:xfrm>
        </p:spPr>
        <p:txBody>
          <a:bodyPr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35A1469-2D5F-4CF6-9A65-876A4BCDDACA}" type="datetime8">
              <a:rPr lang="en-US" noProof="0" smtClean="0"/>
              <a:t>4/12/2022 5:56 PM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15066" y="6314440"/>
            <a:ext cx="5122683" cy="365125"/>
          </a:xfrm>
        </p:spPr>
        <p:txBody>
          <a:bodyPr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Add a footer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572151"/>
            <a:ext cx="407988" cy="365125"/>
          </a:xfr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115496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60054D9-7800-4106-9C2D-E383D9D6A16D}"/>
              </a:ext>
            </a:extLst>
          </p:cNvPr>
          <p:cNvSpPr/>
          <p:nvPr userDrawn="1"/>
        </p:nvSpPr>
        <p:spPr>
          <a:xfrm>
            <a:off x="6901869" y="0"/>
            <a:ext cx="529336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EBBCD-CBA1-4D0B-806D-FC14D8656200}" type="datetime8">
              <a:rPr lang="en-US" noProof="0" smtClean="0"/>
              <a:t>4/12/2022 5:56 PM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EFBAD01-7A3E-42FB-9A1E-EAF5F97616A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146659" y="688779"/>
            <a:ext cx="5746376" cy="522307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7213600" y="280278"/>
            <a:ext cx="4641006" cy="2397608"/>
          </a:xfrm>
        </p:spPr>
        <p:txBody>
          <a:bodyPr anchor="ctr" anchorCtr="0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2" name="Freeform 6" title="Page Number Shape">
            <a:extLst>
              <a:ext uri="{FF2B5EF4-FFF2-40B4-BE49-F238E27FC236}">
                <a16:creationId xmlns:a16="http://schemas.microsoft.com/office/drawing/2014/main" id="{B162E9BD-1CEB-41D5-8DEB-7C5EDF3B01C3}"/>
              </a:ext>
            </a:extLst>
          </p:cNvPr>
          <p:cNvSpPr/>
          <p:nvPr userDrawn="1"/>
        </p:nvSpPr>
        <p:spPr bwMode="auto">
          <a:xfrm>
            <a:off x="11792583" y="35647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468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557784"/>
            <a:ext cx="3831336" cy="4956048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181600" y="558065"/>
            <a:ext cx="6245352" cy="914400"/>
          </a:xfrm>
        </p:spPr>
        <p:txBody>
          <a:bodyPr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181600" y="1526671"/>
            <a:ext cx="6245352" cy="175564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181600" y="3700826"/>
            <a:ext cx="6248400" cy="914400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5181600" y="4669432"/>
            <a:ext cx="6245352" cy="175564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2C437-5C9D-4B1A-9C56-1C544AB8146E}" type="datetime8">
              <a:rPr lang="en-US" noProof="0" smtClean="0"/>
              <a:t>4/12/2022 5:56 PM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26767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557784"/>
            <a:ext cx="3831336" cy="4956048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2C437-5C9D-4B1A-9C56-1C544AB8146E}" type="datetime8">
              <a:rPr lang="en-US" noProof="0" smtClean="0"/>
              <a:t>4/12/2022 5:56 PM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1651A72-6E17-4CF4-8218-285FCAC88EC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181600" y="557784"/>
            <a:ext cx="6248400" cy="230796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E2A31231-1080-4CC0-9896-EF779EE27CB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165121" y="2950589"/>
            <a:ext cx="6188679" cy="2563243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0327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557784"/>
            <a:ext cx="3831336" cy="4956048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2C437-5C9D-4B1A-9C56-1C544AB8146E}" type="datetime8">
              <a:rPr lang="en-US" noProof="0" smtClean="0"/>
              <a:t>4/12/2022 5:56 PM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239529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F2D3B-BB2C-4EA8-8616-6D874F8BB777}" type="datetime8">
              <a:rPr lang="en-US" noProof="0" smtClean="0"/>
              <a:t>4/12/2022 5:56 PM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99539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555479"/>
            <a:ext cx="3838776" cy="1921022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4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1600" y="564147"/>
            <a:ext cx="6248400" cy="5622644"/>
          </a:xfrm>
        </p:spPr>
        <p:txBody>
          <a:bodyPr/>
          <a:lstStyle>
            <a:lvl1pPr>
              <a:lnSpc>
                <a:spcPct val="112000"/>
              </a:lnSpc>
              <a:defRPr sz="2000"/>
            </a:lvl1pPr>
            <a:lvl2pPr>
              <a:lnSpc>
                <a:spcPct val="112000"/>
              </a:lnSpc>
              <a:defRPr sz="1800"/>
            </a:lvl2pPr>
            <a:lvl3pPr>
              <a:lnSpc>
                <a:spcPct val="112000"/>
              </a:lnSpc>
              <a:defRPr sz="1600"/>
            </a:lvl3pPr>
            <a:lvl4pPr>
              <a:lnSpc>
                <a:spcPct val="112000"/>
              </a:lnSpc>
              <a:defRPr sz="1400"/>
            </a:lvl4pPr>
            <a:lvl5pPr>
              <a:lnSpc>
                <a:spcPct val="112000"/>
              </a:lnSpc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62000" y="2621512"/>
            <a:ext cx="3838776" cy="3239537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E975-0B6B-4B58-A4AA-C8F33B87478E}" type="datetime8">
              <a:rPr lang="en-US" noProof="0" smtClean="0"/>
              <a:t>4/12/2022 5:56 PM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40368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555479"/>
            <a:ext cx="3838776" cy="1921022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4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62000" y="2621512"/>
            <a:ext cx="3838776" cy="3239537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E975-0B6B-4B58-A4AA-C8F33B87478E}" type="datetime8">
              <a:rPr lang="en-US" noProof="0" smtClean="0"/>
              <a:t>4/12/2022 5:56 PM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B3A5F786-D848-499D-B37D-96CF11DE90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555480"/>
            <a:ext cx="6246812" cy="530557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17262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8913" y="1143293"/>
            <a:ext cx="7034362" cy="4268965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7700" cap="all" baseline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8914" y="5537925"/>
            <a:ext cx="7034362" cy="706355"/>
          </a:xfrm>
        </p:spPr>
        <p:txBody>
          <a:bodyPr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sz="20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88913" y="6314440"/>
            <a:ext cx="1596622" cy="365125"/>
          </a:xfrm>
        </p:spPr>
        <p:txBody>
          <a:bodyPr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CEE1DAB-B868-4EEB-BD54-B9BAB6F58361}" type="datetime8">
              <a:rPr lang="en-US" noProof="0" smtClean="0"/>
              <a:t>4/12/2022 5:56 PM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00591" y="6314440"/>
            <a:ext cx="5122683" cy="365125"/>
          </a:xfrm>
        </p:spPr>
        <p:txBody>
          <a:bodyPr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416216"/>
            <a:ext cx="407988" cy="365125"/>
          </a:xfr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9" name="Straight Connector 8" title="Verticle Rule Line"/>
          <p:cNvCxnSpPr/>
          <p:nvPr/>
        </p:nvCxnSpPr>
        <p:spPr>
          <a:xfrm>
            <a:off x="773855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13771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88A9-102E-4111-86E0-D51E9CB704AA}" type="datetime8">
              <a:rPr lang="en-US" noProof="0" smtClean="0"/>
              <a:t>4/12/2022 5:56 PM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69934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78772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BD67-B37A-4DEF-9054-A91A6B18355E}" type="datetime8">
              <a:rPr lang="en-US" noProof="0" smtClean="0"/>
              <a:t>4/12/2022 5:56 PM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EFBAD01-7A3E-42FB-9A1E-EAF5F97616A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62001" y="2981325"/>
            <a:ext cx="1866900" cy="28289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E983FCBB-03A1-486A-BDE2-92BD88EA0FC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729006" y="2981325"/>
            <a:ext cx="1866900" cy="28289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1365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3432B8B-A85D-47CE-98BC-3DF0B2F26AF4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5400" y="431747"/>
            <a:ext cx="5105400" cy="68463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088800" y="1468316"/>
            <a:ext cx="4831664" cy="3865070"/>
          </a:xfrm>
        </p:spPr>
        <p:txBody>
          <a:bodyPr anchor="ctr" anchorCtr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235B7-901B-460F-BE63-E630BF7AD92D}" type="datetime8">
              <a:rPr lang="en-US" noProof="0" smtClean="0"/>
              <a:t>4/12/2022 5:56 PM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54163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5AC8F6D-0687-481A-9761-11AB8A79722C}"/>
              </a:ext>
            </a:extLst>
          </p:cNvPr>
          <p:cNvSpPr/>
          <p:nvPr userDrawn="1"/>
        </p:nvSpPr>
        <p:spPr>
          <a:xfrm>
            <a:off x="0" y="1"/>
            <a:ext cx="12191999" cy="154744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762000" y="305678"/>
            <a:ext cx="10667998" cy="1002422"/>
          </a:xfrm>
        </p:spPr>
        <p:txBody>
          <a:bodyPr anchor="ctr" anchorCtr="0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1C1E-44EC-4ED6-87AC-7B26C9BC7568}" type="datetime8">
              <a:rPr lang="en-US" noProof="0" smtClean="0"/>
              <a:t>4/12/2022 5:56 PM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EFBAD01-7A3E-42FB-9A1E-EAF5F97616A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61999" y="2443527"/>
            <a:ext cx="3348000" cy="2291676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Freeform 6" title="Page Number Shape">
            <a:extLst>
              <a:ext uri="{FF2B5EF4-FFF2-40B4-BE49-F238E27FC236}">
                <a16:creationId xmlns:a16="http://schemas.microsoft.com/office/drawing/2014/main" id="{0370AA61-B230-4320-8591-17B9EA527174}"/>
              </a:ext>
            </a:extLst>
          </p:cNvPr>
          <p:cNvSpPr/>
          <p:nvPr userDrawn="1"/>
        </p:nvSpPr>
        <p:spPr bwMode="auto">
          <a:xfrm>
            <a:off x="11792583" y="35647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AAC19ED-7CFA-4AF2-BE7E-6017F4B12C9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AF3C3132-3E24-455C-9341-F3767C087D5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1999" y="2443527"/>
            <a:ext cx="3348000" cy="2291676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Content Placeholder 7">
            <a:extLst>
              <a:ext uri="{FF2B5EF4-FFF2-40B4-BE49-F238E27FC236}">
                <a16:creationId xmlns:a16="http://schemas.microsoft.com/office/drawing/2014/main" id="{2A783413-0A31-4F6C-B545-866183ABB00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081999" y="2443527"/>
            <a:ext cx="3348000" cy="2291676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781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 bwMode="grayWhite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C8E5ED0-7922-414F-9B0F-CA82F0A3C660}"/>
              </a:ext>
            </a:extLst>
          </p:cNvPr>
          <p:cNvSpPr/>
          <p:nvPr userDrawn="1"/>
        </p:nvSpPr>
        <p:spPr>
          <a:xfrm>
            <a:off x="0" y="1540330"/>
            <a:ext cx="12192000" cy="47156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5AC8F6D-0687-481A-9761-11AB8A79722C}"/>
              </a:ext>
            </a:extLst>
          </p:cNvPr>
          <p:cNvSpPr/>
          <p:nvPr userDrawn="1"/>
        </p:nvSpPr>
        <p:spPr>
          <a:xfrm>
            <a:off x="0" y="1"/>
            <a:ext cx="12191999" cy="154744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8571" y="6314440"/>
            <a:ext cx="3814856" cy="365125"/>
          </a:xfrm>
        </p:spPr>
        <p:txBody>
          <a:bodyPr/>
          <a:lstStyle/>
          <a:p>
            <a:fld id="{4AE13B8D-7A39-483F-9092-AB66B2338492}" type="datetime8">
              <a:rPr lang="en-US" noProof="0" smtClean="0"/>
              <a:t>4/12/2022 5:56 PM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EFBAD01-7A3E-42FB-9A1E-EAF5F97616A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61999" y="2875327"/>
            <a:ext cx="3348000" cy="2291676"/>
          </a:xfrm>
        </p:spPr>
        <p:txBody>
          <a:bodyPr anchor="ctr" anchorCtr="0"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Freeform 6" title="Page Number Shape">
            <a:extLst>
              <a:ext uri="{FF2B5EF4-FFF2-40B4-BE49-F238E27FC236}">
                <a16:creationId xmlns:a16="http://schemas.microsoft.com/office/drawing/2014/main" id="{0370AA61-B230-4320-8591-17B9EA527174}"/>
              </a:ext>
            </a:extLst>
          </p:cNvPr>
          <p:cNvSpPr/>
          <p:nvPr userDrawn="1"/>
        </p:nvSpPr>
        <p:spPr bwMode="auto">
          <a:xfrm>
            <a:off x="11792583" y="35647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AAC19ED-7CFA-4AF2-BE7E-6017F4B12C9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6" name="Content Placeholder 7">
            <a:extLst>
              <a:ext uri="{FF2B5EF4-FFF2-40B4-BE49-F238E27FC236}">
                <a16:creationId xmlns:a16="http://schemas.microsoft.com/office/drawing/2014/main" id="{2A783413-0A31-4F6C-B545-866183ABB00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081999" y="2875327"/>
            <a:ext cx="3348000" cy="2291676"/>
          </a:xfrm>
        </p:spPr>
        <p:txBody>
          <a:bodyPr anchor="ctr" anchorCtr="0"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C4C76CE-242A-40DC-B9BA-9F6CD2FEBA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ltGray">
          <a:xfrm>
            <a:off x="761999" y="280278"/>
            <a:ext cx="10676571" cy="1002422"/>
          </a:xfrm>
        </p:spPr>
        <p:txBody>
          <a:bodyPr anchor="ctr" anchorCtr="0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66890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352848"/>
            <a:ext cx="10667998" cy="1002422"/>
          </a:xfrm>
        </p:spPr>
        <p:txBody>
          <a:bodyPr anchor="ctr" anchorCtr="0"/>
          <a:lstStyle>
            <a:lvl1pPr algn="l"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848724" y="1534886"/>
            <a:ext cx="2581273" cy="427536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B421F-7852-47A7-8672-3F4B3DC607FF}" type="datetime8">
              <a:rPr lang="en-US" noProof="0" smtClean="0"/>
              <a:t>4/12/2022 5:56 PM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EFBAD01-7A3E-42FB-9A1E-EAF5F97616A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62000" y="1534886"/>
            <a:ext cx="7829550" cy="427536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7476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right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4768376-ED37-468E-9A28-4A8C73222CFB}"/>
              </a:ext>
            </a:extLst>
          </p:cNvPr>
          <p:cNvSpPr/>
          <p:nvPr userDrawn="1"/>
        </p:nvSpPr>
        <p:spPr>
          <a:xfrm>
            <a:off x="5263637" y="0"/>
            <a:ext cx="692836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E990-BAB9-4562-95E3-50660C2796F3}" type="datetime8">
              <a:rPr lang="en-US" noProof="0" smtClean="0"/>
              <a:t>4/12/2022 5:56 PM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DEDD3AEB-5731-4BFB-B455-2CAA76BB8C1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22695" y="358646"/>
            <a:ext cx="5505450" cy="5896056"/>
          </a:xfrm>
        </p:spPr>
        <p:txBody>
          <a:bodyPr anchor="ctr" anchorCtr="0">
            <a:normAutofit/>
          </a:bodyPr>
          <a:lstStyle>
            <a:lvl1pPr>
              <a:defRPr sz="2800"/>
            </a:lvl1pPr>
          </a:lstStyle>
          <a:p>
            <a:pPr marL="0" lvl="0" indent="0">
              <a:lnSpc>
                <a:spcPct val="100000"/>
              </a:lnSpc>
              <a:spcAft>
                <a:spcPts val="2400"/>
              </a:spcAft>
              <a:buNone/>
            </a:pPr>
            <a:r>
              <a:rPr lang="en-US" sz="3200" noProof="0">
                <a:cs typeface="Segoe UI" panose="020B0502040204020203" pitchFamily="34" charset="0"/>
              </a:rPr>
              <a:t>Edit Master text styles</a:t>
            </a:r>
          </a:p>
        </p:txBody>
      </p:sp>
      <p:sp>
        <p:nvSpPr>
          <p:cNvPr id="8" name="Freeform 6" title="Page Number Shape">
            <a:extLst>
              <a:ext uri="{FF2B5EF4-FFF2-40B4-BE49-F238E27FC236}">
                <a16:creationId xmlns:a16="http://schemas.microsoft.com/office/drawing/2014/main" id="{F054F317-CFFE-48EF-91D4-872C9FE7043D}"/>
              </a:ext>
            </a:extLst>
          </p:cNvPr>
          <p:cNvSpPr/>
          <p:nvPr userDrawn="1"/>
        </p:nvSpPr>
        <p:spPr bwMode="auto">
          <a:xfrm>
            <a:off x="11793378" y="360167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0D58896D-DB7B-49E4-87EC-67CEAB2EF5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7570" y="548792"/>
            <a:ext cx="3833906" cy="4952492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91192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6" title="Page Number Shape"/>
          <p:cNvSpPr/>
          <p:nvPr/>
        </p:nvSpPr>
        <p:spPr bwMode="auto">
          <a:xfrm>
            <a:off x="11784011" y="360167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69066"/>
            <a:ext cx="6248398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9E139DA8-D636-4336-B416-25DD0050B639}" type="datetime8">
              <a:rPr lang="en-US" noProof="0" smtClean="0"/>
              <a:t>4/12/2022 5:56 PM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 b="1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 noProof="0" dirty="0"/>
              <a:t>Add a footer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84011" y="587179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1" baseline="0">
                <a:solidFill>
                  <a:schemeClr val="bg2"/>
                </a:solidFill>
                <a:latin typeface="+mj-lt"/>
              </a:defRPr>
            </a:lvl1pPr>
          </a:lstStyle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>
            <a:off x="0" y="6199730"/>
            <a:ext cx="4495800" cy="0"/>
          </a:xfrm>
          <a:prstGeom prst="line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0871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1" r:id="rId2"/>
    <p:sldLayoutId id="2147483662" r:id="rId3"/>
    <p:sldLayoutId id="2147483673" r:id="rId4"/>
    <p:sldLayoutId id="2147483677" r:id="rId5"/>
    <p:sldLayoutId id="2147483674" r:id="rId6"/>
    <p:sldLayoutId id="2147483679" r:id="rId7"/>
    <p:sldLayoutId id="2147483678" r:id="rId8"/>
    <p:sldLayoutId id="2147483676" r:id="rId9"/>
    <p:sldLayoutId id="2147483675" r:id="rId10"/>
    <p:sldLayoutId id="2147483665" r:id="rId11"/>
    <p:sldLayoutId id="2147483682" r:id="rId12"/>
    <p:sldLayoutId id="2147483681" r:id="rId13"/>
    <p:sldLayoutId id="2147483667" r:id="rId14"/>
    <p:sldLayoutId id="2147483668" r:id="rId15"/>
    <p:sldLayoutId id="2147483680" r:id="rId16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5000" b="0" i="0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8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9718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4290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8862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orient="horz" pos="432">
          <p15:clr>
            <a:srgbClr val="F26B43"/>
          </p15:clr>
        </p15:guide>
        <p15:guide id="4" pos="7200">
          <p15:clr>
            <a:srgbClr val="F26B43"/>
          </p15:clr>
        </p15:guide>
        <p15:guide id="5" pos="32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pixabay.com/en/contract-hands-shaking-hands-1229858/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hyperlink" Target="Evaluation%20Process%20-%20All%20Providers%20of%20Educational%20Services%20-%20March%202022.docx" TargetMode="External"/><Relationship Id="rId4" Type="http://schemas.openxmlformats.org/officeDocument/2006/relationships/hyperlink" Target="https://www.ioer-imrj.com/editorial-board/guidelines-for-editor-and-reviewer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technofaq.org/posts/2019/06/5-tips-for-achieving-great-customer-success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acher">
            <a:extLst>
              <a:ext uri="{FF2B5EF4-FFF2-40B4-BE49-F238E27FC236}">
                <a16:creationId xmlns:a16="http://schemas.microsoft.com/office/drawing/2014/main" id="{55999741-3CB0-4E9F-9B1F-47F7BDC2DB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76" y="0"/>
            <a:ext cx="12240000" cy="69066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78B3CD-9828-4280-95EC-5F9D73400FF8}"/>
              </a:ext>
            </a:extLst>
          </p:cNvPr>
          <p:cNvSpPr>
            <a:spLocks noGrp="1"/>
          </p:cNvSpPr>
          <p:nvPr>
            <p:ph type="ctrTitle"/>
          </p:nvPr>
        </p:nvSpPr>
        <p:spPr bwMode="white"/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Evaluating critical relationships</a:t>
            </a:r>
            <a:endParaRPr lang="en-US" sz="2000" i="1" dirty="0">
              <a:solidFill>
                <a:schemeClr val="accent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9A3178-CB65-4687-BC8A-DBB6F3C6EF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50010" y="3947056"/>
            <a:ext cx="7034362" cy="1052898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3200" dirty="0">
                <a:solidFill>
                  <a:schemeClr val="tx1"/>
                </a:solidFill>
                <a:cs typeface="Segoe UI" panose="020B0502040204020203" pitchFamily="34" charset="0"/>
              </a:rPr>
              <a:t>WEBINAR SERIES:  2021/2022</a:t>
            </a:r>
          </a:p>
          <a:p>
            <a:pPr>
              <a:lnSpc>
                <a:spcPct val="100000"/>
              </a:lnSpc>
            </a:pPr>
            <a:r>
              <a:rPr lang="en-US" sz="3200" dirty="0">
                <a:solidFill>
                  <a:schemeClr val="tx1"/>
                </a:solidFill>
                <a:cs typeface="Segoe UI" panose="020B0502040204020203" pitchFamily="34" charset="0"/>
              </a:rPr>
              <a:t>April 13, 2022</a:t>
            </a:r>
          </a:p>
        </p:txBody>
      </p:sp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192D9B22-CA63-4CDB-8957-40947F45B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smtClean="0"/>
              <a:t>1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98C1723-6BE3-4292-90F2-43C7A22F50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 bwMode="white">
          <a:xfrm>
            <a:off x="2407627" y="1184031"/>
            <a:ext cx="7376746" cy="4149970"/>
            <a:chOff x="2989385" y="1679331"/>
            <a:chExt cx="7376746" cy="2681654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FF9A4E4-33FF-4BA5-9A1C-6E8B73621BEB}"/>
                </a:ext>
              </a:extLst>
            </p:cNvPr>
            <p:cNvCxnSpPr/>
            <p:nvPr/>
          </p:nvCxnSpPr>
          <p:spPr bwMode="white">
            <a:xfrm>
              <a:off x="2989385" y="1679331"/>
              <a:ext cx="7376746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9168D7F-9049-4135-9731-02DB8D3CD4C9}"/>
                </a:ext>
              </a:extLst>
            </p:cNvPr>
            <p:cNvCxnSpPr/>
            <p:nvPr/>
          </p:nvCxnSpPr>
          <p:spPr bwMode="white">
            <a:xfrm>
              <a:off x="10366130" y="1688123"/>
              <a:ext cx="0" cy="2672862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A19D412-8FFA-4958-A76C-EB9E1F690AD9}"/>
                </a:ext>
              </a:extLst>
            </p:cNvPr>
            <p:cNvCxnSpPr/>
            <p:nvPr/>
          </p:nvCxnSpPr>
          <p:spPr bwMode="white">
            <a:xfrm>
              <a:off x="2989385" y="1679331"/>
              <a:ext cx="0" cy="26748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85B0E36-8696-452F-958E-984FBF104D99}"/>
                </a:ext>
              </a:extLst>
            </p:cNvPr>
            <p:cNvCxnSpPr/>
            <p:nvPr/>
          </p:nvCxnSpPr>
          <p:spPr bwMode="white">
            <a:xfrm>
              <a:off x="2989385" y="4354131"/>
              <a:ext cx="1740877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3F49821-5888-450B-ABA1-D4D7B73EC2AB}"/>
                </a:ext>
              </a:extLst>
            </p:cNvPr>
            <p:cNvCxnSpPr/>
            <p:nvPr/>
          </p:nvCxnSpPr>
          <p:spPr bwMode="white">
            <a:xfrm>
              <a:off x="8625254" y="4360985"/>
              <a:ext cx="1740877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FE86628-317D-47D3-BAB9-8309AE612A28}"/>
              </a:ext>
            </a:extLst>
          </p:cNvPr>
          <p:cNvSpPr txBox="1"/>
          <p:nvPr/>
        </p:nvSpPr>
        <p:spPr>
          <a:xfrm>
            <a:off x="2407627" y="5770485"/>
            <a:ext cx="7464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Presented by:  Angela L. Irwin, Owner</a:t>
            </a:r>
          </a:p>
          <a:p>
            <a:pPr algn="r"/>
            <a:r>
              <a:rPr lang="en-US" dirty="0"/>
              <a:t>AirWin Educational Services, LLC</a:t>
            </a:r>
          </a:p>
        </p:txBody>
      </p:sp>
    </p:spTree>
    <p:extLst>
      <p:ext uri="{BB962C8B-B14F-4D97-AF65-F5344CB8AC3E}">
        <p14:creationId xmlns:p14="http://schemas.microsoft.com/office/powerpoint/2010/main" val="2557516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557784"/>
            <a:ext cx="10757555" cy="4956048"/>
          </a:xfrm>
        </p:spPr>
        <p:txBody>
          <a:bodyPr/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dirty="0"/>
              <a:t>Critical Relationships = Any and all (service) contracts/agreements to which the board is a party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27481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C9975B72-4581-4DBC-941E-6521DE4DBE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7041593" y="590800"/>
            <a:ext cx="468000" cy="4680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7375A3E-5AEC-448F-857F-931E05CDE6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7041593" y="1860963"/>
            <a:ext cx="468000" cy="4680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445F58-7953-47AD-917A-485216F77D9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09593" y="496631"/>
            <a:ext cx="4566143" cy="5223072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chemeClr val="bg1"/>
                </a:solidFill>
                <a:cs typeface="Segoe UI" panose="020B0502040204020203" pitchFamily="34" charset="0"/>
              </a:rPr>
              <a:t>Understand your Contract/Agreement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800" dirty="0">
              <a:solidFill>
                <a:schemeClr val="bg1"/>
              </a:solidFill>
              <a:cs typeface="Segoe UI" panose="020B0502040204020203" pitchFamily="34" charset="0"/>
            </a:endParaRPr>
          </a:p>
          <a:p>
            <a:pPr marL="0" lvl="0" indent="0">
              <a:lnSpc>
                <a:spcPct val="100000"/>
              </a:lnSpc>
              <a:spcAft>
                <a:spcPts val="2400"/>
              </a:spcAft>
              <a:buNone/>
            </a:pPr>
            <a:r>
              <a:rPr lang="en-US" sz="3000" dirty="0">
                <a:solidFill>
                  <a:schemeClr val="bg1"/>
                </a:solidFill>
                <a:cs typeface="Segoe UI" panose="020B0502040204020203" pitchFamily="34" charset="0"/>
              </a:rPr>
              <a:t>Develop Review Process</a:t>
            </a:r>
          </a:p>
          <a:p>
            <a:pPr marL="0" lvl="0" indent="0">
              <a:lnSpc>
                <a:spcPct val="100000"/>
              </a:lnSpc>
              <a:spcAft>
                <a:spcPts val="2400"/>
              </a:spcAft>
              <a:buNone/>
            </a:pPr>
            <a:r>
              <a:rPr lang="en-US" sz="3000" dirty="0">
                <a:solidFill>
                  <a:schemeClr val="bg1"/>
                </a:solidFill>
                <a:cs typeface="Segoe UI" panose="020B0502040204020203" pitchFamily="34" charset="0"/>
              </a:rPr>
              <a:t>Implement Process with Fidelity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C3C117A-FBCE-4093-AA60-E0B1FCBAFCF6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282804" y="1316133"/>
            <a:ext cx="6379253" cy="2397608"/>
          </a:xfrm>
        </p:spPr>
        <p:txBody>
          <a:bodyPr>
            <a:normAutofit/>
          </a:bodyPr>
          <a:lstStyle/>
          <a:p>
            <a:r>
              <a:rPr lang="en-US" sz="4000" i="1" dirty="0">
                <a:solidFill>
                  <a:schemeClr val="tx1"/>
                </a:solidFill>
              </a:rPr>
              <a:t>Best Practices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A4D41FF-237E-40E7-A770-AF793DD1E2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7109152" y="2975748"/>
            <a:ext cx="468000" cy="4680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j-lt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54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5AE7347B-822E-4D04-8E08-1EC0AD7A9282}"/>
              </a:ext>
            </a:extLst>
          </p:cNvPr>
          <p:cNvSpPr txBox="1"/>
          <p:nvPr/>
        </p:nvSpPr>
        <p:spPr>
          <a:xfrm>
            <a:off x="905069" y="2332653"/>
            <a:ext cx="3517641" cy="3247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278C09-2BC6-4696-87F3-F27FD90F69BA}"/>
              </a:ext>
            </a:extLst>
          </p:cNvPr>
          <p:cNvSpPr txBox="1"/>
          <p:nvPr/>
        </p:nvSpPr>
        <p:spPr>
          <a:xfrm>
            <a:off x="329938" y="536445"/>
            <a:ext cx="47397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/>
              <a:t>Understand Contract/Agreement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FA8B0C-1861-4EBC-9030-EF71BD9954AB}"/>
              </a:ext>
            </a:extLst>
          </p:cNvPr>
          <p:cNvPicPr/>
          <p:nvPr/>
        </p:nvPicPr>
        <p:blipFill rotWithShape="1">
          <a:blip r:embed="rId3"/>
          <a:srcRect l="3846" t="24501" r="54327" b="23932"/>
          <a:stretch/>
        </p:blipFill>
        <p:spPr bwMode="auto">
          <a:xfrm>
            <a:off x="6447934" y="904973"/>
            <a:ext cx="4838997" cy="53369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9052658-6EDA-4C2D-96E5-E626ED8D423D}"/>
              </a:ext>
            </a:extLst>
          </p:cNvPr>
          <p:cNvSpPr txBox="1"/>
          <p:nvPr/>
        </p:nvSpPr>
        <p:spPr>
          <a:xfrm>
            <a:off x="5371998" y="2213928"/>
            <a:ext cx="1559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Notification Language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D79CF16-F1D2-4AB7-98A5-7A60194D3BA6}"/>
              </a:ext>
            </a:extLst>
          </p:cNvPr>
          <p:cNvCxnSpPr/>
          <p:nvPr/>
        </p:nvCxnSpPr>
        <p:spPr>
          <a:xfrm>
            <a:off x="6315959" y="2582944"/>
            <a:ext cx="2262433" cy="7070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450987C-5BBF-4B06-9FB9-913BF207DA69}"/>
              </a:ext>
            </a:extLst>
          </p:cNvPr>
          <p:cNvSpPr txBox="1"/>
          <p:nvPr/>
        </p:nvSpPr>
        <p:spPr>
          <a:xfrm>
            <a:off x="11286931" y="3233393"/>
            <a:ext cx="1338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Services Language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5CF4AA5-4196-4B1B-9F7C-960D094EB54E}"/>
              </a:ext>
            </a:extLst>
          </p:cNvPr>
          <p:cNvCxnSpPr/>
          <p:nvPr/>
        </p:nvCxnSpPr>
        <p:spPr>
          <a:xfrm flipH="1">
            <a:off x="8867432" y="3289954"/>
            <a:ext cx="2510721" cy="49019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B4E0A06-D087-4067-9509-A6815DB0AB85}"/>
              </a:ext>
            </a:extLst>
          </p:cNvPr>
          <p:cNvSpPr txBox="1"/>
          <p:nvPr/>
        </p:nvSpPr>
        <p:spPr>
          <a:xfrm>
            <a:off x="11049945" y="6298479"/>
            <a:ext cx="1043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Termination Language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21D321B-18D2-4A89-916E-34D3C15D7599}"/>
              </a:ext>
            </a:extLst>
          </p:cNvPr>
          <p:cNvCxnSpPr>
            <a:stCxn id="14" idx="1"/>
          </p:cNvCxnSpPr>
          <p:nvPr/>
        </p:nvCxnSpPr>
        <p:spPr>
          <a:xfrm flipH="1" flipV="1">
            <a:off x="8780206" y="4345858"/>
            <a:ext cx="2269739" cy="218345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AE5963C4-C341-4D70-95AF-6AC1763374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243960" y="2582944"/>
            <a:ext cx="4838998" cy="285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642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C46EC-1FC7-4065-BC98-F8A55E539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5316" y="224723"/>
            <a:ext cx="5367525" cy="109503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i="1" dirty="0">
                <a:solidFill>
                  <a:schemeClr val="tx1"/>
                </a:solidFill>
              </a:rPr>
              <a:t>Develop Review Process</a:t>
            </a:r>
            <a:endParaRPr lang="en-US" sz="44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BD457B-2ADD-40B4-8DD7-F90C74E8C0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0" y="1659118"/>
            <a:ext cx="5222449" cy="44400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8D1614F-4D77-4F93-8363-463E066EB019}"/>
              </a:ext>
            </a:extLst>
          </p:cNvPr>
          <p:cNvSpPr txBox="1"/>
          <p:nvPr/>
        </p:nvSpPr>
        <p:spPr>
          <a:xfrm>
            <a:off x="5910605" y="1500639"/>
            <a:ext cx="60614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>
                <a:hlinkClick r:id="rId5" action="ppaction://hlinkfile"/>
              </a:rPr>
              <a:t>See Attached</a:t>
            </a:r>
            <a:endParaRPr lang="en-US" sz="4400" i="1" dirty="0"/>
          </a:p>
        </p:txBody>
      </p:sp>
    </p:spTree>
    <p:extLst>
      <p:ext uri="{BB962C8B-B14F-4D97-AF65-F5344CB8AC3E}">
        <p14:creationId xmlns:p14="http://schemas.microsoft.com/office/powerpoint/2010/main" val="3210347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846B8C0-7218-4084-8BB7-07D9D5B7A710}"/>
              </a:ext>
            </a:extLst>
          </p:cNvPr>
          <p:cNvSpPr txBox="1"/>
          <p:nvPr/>
        </p:nvSpPr>
        <p:spPr>
          <a:xfrm>
            <a:off x="9317375" y="3882819"/>
            <a:ext cx="461665" cy="122184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dirty="0"/>
              <a:t>Board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9E34BD-FA83-4ED7-91BB-2063D23B6025}"/>
              </a:ext>
            </a:extLst>
          </p:cNvPr>
          <p:cNvSpPr txBox="1"/>
          <p:nvPr/>
        </p:nvSpPr>
        <p:spPr>
          <a:xfrm>
            <a:off x="317369" y="163238"/>
            <a:ext cx="62499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/>
              <a:t>Implement Process with Fidelity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065C96FB-3DD0-4870-95E6-96CA9562B13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95968" y="553192"/>
            <a:ext cx="4566143" cy="5223072"/>
          </a:xfrm>
        </p:spPr>
        <p:txBody>
          <a:bodyPr>
            <a:normAutofit fontScale="92500"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chemeClr val="bg1"/>
                </a:solidFill>
                <a:cs typeface="Segoe UI" panose="020B0502040204020203" pitchFamily="34" charset="0"/>
              </a:rPr>
              <a:t>Review evaluation content and make any necessary adjustments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solidFill>
                <a:schemeClr val="bg1"/>
              </a:solidFill>
              <a:cs typeface="Segoe UI" panose="020B0502040204020203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chemeClr val="bg1"/>
                </a:solidFill>
                <a:cs typeface="Segoe UI" panose="020B0502040204020203" pitchFamily="34" charset="0"/>
              </a:rPr>
              <a:t>Complete evaluation questionnaire, electronically and individually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solidFill>
                <a:schemeClr val="bg1"/>
              </a:solidFill>
              <a:cs typeface="Segoe UI" panose="020B0502040204020203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chemeClr val="bg1"/>
                </a:solidFill>
                <a:cs typeface="Segoe UI" panose="020B0502040204020203" pitchFamily="34" charset="0"/>
              </a:rPr>
              <a:t>Compile evaluation results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solidFill>
                <a:schemeClr val="bg1"/>
              </a:solidFill>
              <a:cs typeface="Segoe UI" panose="020B0502040204020203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chemeClr val="bg1"/>
                </a:solidFill>
                <a:cs typeface="Segoe UI" panose="020B0502040204020203" pitchFamily="34" charset="0"/>
              </a:rPr>
              <a:t>Schedule meeting to share and discuss results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solidFill>
                <a:schemeClr val="bg1"/>
              </a:solidFill>
              <a:cs typeface="Segoe UI" panose="020B0502040204020203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chemeClr val="bg1"/>
                </a:solidFill>
                <a:cs typeface="Segoe UI" panose="020B0502040204020203" pitchFamily="34" charset="0"/>
              </a:rPr>
              <a:t>During meeting (above), discuss evaluation outcomes and draft action plan for performance focus for upcoming year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E0144A5-720E-4B74-B6DF-08373E46D6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7060447" y="590800"/>
            <a:ext cx="468000" cy="4680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ED7A0CA-B968-4578-9516-35CF93AB02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7071533" y="1543239"/>
            <a:ext cx="468000" cy="4680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1360037-D70E-45D0-9FC6-9B220B927B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7080869" y="2543722"/>
            <a:ext cx="468000" cy="4680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02CDA2F-73EB-4512-9E2C-DB597F35DC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7090296" y="3203600"/>
            <a:ext cx="468000" cy="4680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BA31084-7B38-4AD6-918C-858592E39F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7090296" y="4212267"/>
            <a:ext cx="468000" cy="4680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j-lt"/>
              <a:cs typeface="Segoe UI Semibold" panose="020B07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5E2037-789C-49F2-8837-0AA26EC9CD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0" y="1486676"/>
            <a:ext cx="6872140" cy="455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86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THANK YOU!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2000" dirty="0"/>
              <a:t>4521 Henry Drive</a:t>
            </a:r>
            <a:br>
              <a:rPr lang="en-US" sz="2000" dirty="0"/>
            </a:br>
            <a:r>
              <a:rPr lang="en-US" sz="2000" dirty="0"/>
              <a:t>Beaverton, MI  48612</a:t>
            </a:r>
            <a:br>
              <a:rPr lang="en-US" sz="2000" dirty="0"/>
            </a:br>
            <a:r>
              <a:rPr lang="en-US" sz="2000" dirty="0"/>
              <a:t>Telephone:  (989) 239-7555</a:t>
            </a:r>
            <a:br>
              <a:rPr lang="en-US" sz="2000" dirty="0"/>
            </a:br>
            <a:r>
              <a:rPr lang="en-US" sz="2000" dirty="0"/>
              <a:t>Email:  angela@airwinllc.com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34D8C3-89D1-4495-BBBE-997AA18121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2341" y="1902141"/>
            <a:ext cx="2626822" cy="852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231246"/>
      </p:ext>
    </p:extLst>
  </p:cSld>
  <p:clrMapOvr>
    <a:masterClrMapping/>
  </p:clrMapOvr>
</p:sld>
</file>

<file path=ppt/theme/theme1.xml><?xml version="1.0" encoding="utf-8"?>
<a:theme xmlns:a="http://schemas.openxmlformats.org/drawingml/2006/main" name="Headlines">
  <a:themeElements>
    <a:clrScheme name="Headlines">
      <a:dk1>
        <a:sysClr val="windowText" lastClr="000000"/>
      </a:dk1>
      <a:lt1>
        <a:sysClr val="window" lastClr="FFFFFF"/>
      </a:lt1>
      <a:dk2>
        <a:srgbClr val="1D1A1D"/>
      </a:dk2>
      <a:lt2>
        <a:srgbClr val="F5F5F5"/>
      </a:lt2>
      <a:accent1>
        <a:srgbClr val="439EB7"/>
      </a:accent1>
      <a:accent2>
        <a:srgbClr val="E28B55"/>
      </a:accent2>
      <a:accent3>
        <a:srgbClr val="DCB64D"/>
      </a:accent3>
      <a:accent4>
        <a:srgbClr val="4CA198"/>
      </a:accent4>
      <a:accent5>
        <a:srgbClr val="835B82"/>
      </a:accent5>
      <a:accent6>
        <a:srgbClr val="645135"/>
      </a:accent6>
      <a:hlink>
        <a:srgbClr val="439EB7"/>
      </a:hlink>
      <a:folHlink>
        <a:srgbClr val="835B82"/>
      </a:folHlink>
    </a:clrScheme>
    <a:fontScheme name="Custom 5">
      <a:majorFont>
        <a:latin typeface="Franklin Gothic Demi"/>
        <a:ea typeface=""/>
        <a:cs typeface=""/>
      </a:majorFont>
      <a:minorFont>
        <a:latin typeface="Franklin Gothic Medium"/>
        <a:ea typeface=""/>
        <a:cs typeface="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57150"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33527777_Safety procedures_RVA_v4" id="{94FF351A-4B06-4881-8D26-DC6D64B3CFD2}" vid="{E8C023A2-25EA-47E0-92DC-6E1BD008E94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1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B85429E6-13D0-4D69-B2AD-EDA3074FAB41}">
  <we:reference id="wa104381063" version="1.0.0.0" store="en-US" storeType="OMEX"/>
  <we:alternateReferences>
    <we:reference id="wa104381063" version="1.0.0.0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06DFB17-E262-4301-8AA5-FCE7109ED8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CF39AE0-32C9-4F1D-B08C-0B8B9BAFC18D}">
  <ds:schemaRefs>
    <ds:schemaRef ds:uri="http://schemas.microsoft.com/office/2006/documentManagement/types"/>
    <ds:schemaRef ds:uri="http://purl.org/dc/elements/1.1/"/>
    <ds:schemaRef ds:uri="http://purl.org/dc/dcmitype/"/>
    <ds:schemaRef ds:uri="71af3243-3dd4-4a8d-8c0d-dd76da1f02a5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16c05727-aa75-4e4a-9b5f-8a80a1165891"/>
  </ds:schemaRefs>
</ds:datastoreItem>
</file>

<file path=customXml/itemProps3.xml><?xml version="1.0" encoding="utf-8"?>
<ds:datastoreItem xmlns:ds="http://schemas.openxmlformats.org/officeDocument/2006/customXml" ds:itemID="{246B2BE6-8FE9-4318-AA40-8F70CEED609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{FCDDBD4A-2012-415B-914D-388A58AEF0BD}tf33527777_win32</Template>
  <TotalTime>737</TotalTime>
  <Words>308</Words>
  <Application>Microsoft Office PowerPoint</Application>
  <PresentationFormat>Widescreen</PresentationFormat>
  <Paragraphs>44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Corbel</vt:lpstr>
      <vt:lpstr>Franklin Gothic Demi</vt:lpstr>
      <vt:lpstr>Franklin Gothic Medium</vt:lpstr>
      <vt:lpstr>Segoe UI</vt:lpstr>
      <vt:lpstr>Segoe UI Semibold</vt:lpstr>
      <vt:lpstr>Headlines</vt:lpstr>
      <vt:lpstr>Evaluating critical relationships</vt:lpstr>
      <vt:lpstr> Critical Relationships = Any and all (service) contracts/agreements to which the board is a party</vt:lpstr>
      <vt:lpstr>Best Practices</vt:lpstr>
      <vt:lpstr>PowerPoint Presentation</vt:lpstr>
      <vt:lpstr>Develop Review Process</vt:lpstr>
      <vt:lpstr>PowerPoint Presentation</vt:lpstr>
      <vt:lpstr>THANK YOU!    4521 Henry Drive Beaverton, MI  48612 Telephone:  (989) 239-7555 Email:  angela@airwinllc.com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becoming a new board member: The Top Three Things You must know</dc:title>
  <dc:creator>Angela Irwin</dc:creator>
  <cp:lastModifiedBy>Christopher Oshelski</cp:lastModifiedBy>
  <cp:revision>32</cp:revision>
  <cp:lastPrinted>2021-09-15T13:29:54Z</cp:lastPrinted>
  <dcterms:created xsi:type="dcterms:W3CDTF">2021-09-07T14:16:33Z</dcterms:created>
  <dcterms:modified xsi:type="dcterms:W3CDTF">2022-04-12T21:56:56Z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