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1" r:id="rId2"/>
    <p:sldId id="287" r:id="rId3"/>
    <p:sldId id="277" r:id="rId4"/>
    <p:sldId id="260" r:id="rId5"/>
    <p:sldId id="282" r:id="rId6"/>
    <p:sldId id="296" r:id="rId7"/>
    <p:sldId id="264" r:id="rId8"/>
    <p:sldId id="300" r:id="rId9"/>
    <p:sldId id="301" r:id="rId1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9" autoAdjust="0"/>
  </p:normalViewPr>
  <p:slideViewPr>
    <p:cSldViewPr snapToGrid="0">
      <p:cViewPr varScale="1">
        <p:scale>
          <a:sx n="109" d="100"/>
          <a:sy n="109" d="100"/>
        </p:scale>
        <p:origin x="672" y="78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834338A-2C54-48B6-A869-F1523EB1764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F3D57C9-54A6-4BAA-A5CD-C535F9370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B7205A9-A302-429C-8AB8-C362C4362DF4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BF82289-BCFD-4053-9D06-A9140C63A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participants – remind them that this is the last session in the series – what were your goals/attempting to accomplish this series?</a:t>
            </a:r>
          </a:p>
          <a:p>
            <a:r>
              <a:rPr lang="en-US" dirty="0"/>
              <a:t>Housekeeping issues, including survey completion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20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new in 2022 (September) – Focus:  school year/themed governance, monthly and wise questions</a:t>
            </a:r>
          </a:p>
          <a:p>
            <a:r>
              <a:rPr lang="en-US" dirty="0"/>
              <a:t>What’s to be in 2023 (October) – Red flags/adjustments/action plan – intentional discussion</a:t>
            </a:r>
          </a:p>
          <a:p>
            <a:r>
              <a:rPr lang="en-US" dirty="0"/>
              <a:t>Assessing your governance work (November/December) – Focus: self-evaluation checkpoint – how well is the board doing in effectuating its governance role (relative to its role, in general, and anything new implemented as a result of this series)</a:t>
            </a:r>
          </a:p>
          <a:p>
            <a:r>
              <a:rPr lang="en-US" dirty="0"/>
              <a:t>Governing Over the Unexpected (March?) – Focus:  balancing the unexpected with the intentional – helpful tips on how to do that/think about that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653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are we going to be intentional about our summer governance work?  I call this governance self-care – discuss how boards typically use their summers (i.e. strategic planning, evaluations, </a:t>
            </a:r>
            <a:r>
              <a:rPr lang="en-US" dirty="0" err="1"/>
              <a:t>othr</a:t>
            </a:r>
            <a:r>
              <a:rPr lang="en-US" dirty="0"/>
              <a:t> board professional development, etc.), not discrediting or minimizing that, at all – in the spirit of this series, want to offer thoughts on how to be a little more intentional and focused on your own PD for the summer and even into the school year . .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00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you know what you need?  If we were together, in-person, I would ask you for input on how, as a board, you currently determine your summer PD needs . . .in some ways, summer seems like a good time to focus on those areas I just mentioned – strategic planning, evaluations, etc. . . . I am going to propose, however, a more reflective way of making those determinations that will result in a documented professional development plan for the summer and, potentially, year, for the board . .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0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44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5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24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37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1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8682" y="520807"/>
            <a:ext cx="5047130" cy="3611880"/>
          </a:xfrm>
        </p:spPr>
        <p:txBody>
          <a:bodyPr/>
          <a:lstStyle/>
          <a:p>
            <a:r>
              <a:rPr lang="en-US" dirty="0"/>
              <a:t>Governing Beyond the School Year</a:t>
            </a:r>
            <a:br>
              <a:rPr lang="en-US" dirty="0"/>
            </a:br>
            <a:r>
              <a:rPr lang="en-US" sz="2400" i="1" dirty="0"/>
              <a:t/>
            </a:r>
            <a:br>
              <a:rPr lang="en-US" sz="2400" i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 descr="subtitle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4728" y="5305624"/>
            <a:ext cx="4178808" cy="119378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Webinar Series:  2022/2023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Presented by:  Angela L. Irwin, Owner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AirWin Educational Services, LLC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Presented by:</a:t>
            </a:r>
          </a:p>
          <a:p>
            <a:r>
              <a:rPr lang="en-US" dirty="0">
                <a:solidFill>
                  <a:schemeClr val="bg1"/>
                </a:solidFill>
              </a:rPr>
              <a:t>Angela Irwin, Owner</a:t>
            </a:r>
          </a:p>
        </p:txBody>
      </p:sp>
      <p:pic>
        <p:nvPicPr>
          <p:cNvPr id="14" name="Picture Placeholder 13" descr="Three people sitting at picnic table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6567" y="341513"/>
            <a:ext cx="5515433" cy="3611880"/>
          </a:xfrm>
        </p:spPr>
        <p:txBody>
          <a:bodyPr/>
          <a:lstStyle/>
          <a:p>
            <a:pPr algn="ctr"/>
            <a:r>
              <a:rPr lang="en-US" dirty="0"/>
              <a:t>Recap of Webinar Series</a:t>
            </a:r>
          </a:p>
        </p:txBody>
      </p:sp>
      <p:sp>
        <p:nvSpPr>
          <p:cNvPr id="12" name="Subtitle 11" descr="subtitle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079" y="5392401"/>
            <a:ext cx="4489156" cy="521208"/>
          </a:xfrm>
        </p:spPr>
        <p:txBody>
          <a:bodyPr/>
          <a:lstStyle/>
          <a:p>
            <a:r>
              <a:rPr lang="en-US" dirty="0"/>
              <a:t>2022/2023:  The Art of Intentional Governance</a:t>
            </a:r>
          </a:p>
        </p:txBody>
      </p:sp>
      <p:pic>
        <p:nvPicPr>
          <p:cNvPr id="14" name="Picture Placeholder 13" descr="room of red chairs in front of a window">
            <a:extLst>
              <a:ext uri="{FF2B5EF4-FFF2-40B4-BE49-F238E27FC236}">
                <a16:creationId xmlns:a16="http://schemas.microsoft.com/office/drawing/2014/main" id="{E983D85E-34D8-430D-875F-7EBB69A6B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group of students at a table studying in the library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6D2D9B-E0B9-499F-9404-108DB59E45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6957056" cy="6858000"/>
            <a:chOff x="0" y="0"/>
            <a:chExt cx="6957056" cy="6858000"/>
          </a:xfrm>
        </p:grpSpPr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1" name="Title 30" descr="title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19" y="2404234"/>
            <a:ext cx="5645509" cy="1746504"/>
          </a:xfrm>
        </p:spPr>
        <p:txBody>
          <a:bodyPr/>
          <a:lstStyle/>
          <a:p>
            <a:r>
              <a:rPr lang="en-US" dirty="0"/>
              <a:t>Governance “Self-Care”</a:t>
            </a:r>
          </a:p>
        </p:txBody>
      </p:sp>
      <p:sp>
        <p:nvSpPr>
          <p:cNvPr id="12" name="Subtitle 11" descr="subtitle">
            <a:extLst>
              <a:ext uri="{FF2B5EF4-FFF2-40B4-BE49-F238E27FC236}">
                <a16:creationId xmlns:a16="http://schemas.microsoft.com/office/drawing/2014/main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80" y="4456915"/>
            <a:ext cx="5049510" cy="883839"/>
          </a:xfrm>
        </p:spPr>
        <p:txBody>
          <a:bodyPr/>
          <a:lstStyle/>
          <a:p>
            <a:r>
              <a:rPr lang="en-US" dirty="0"/>
              <a:t>What can you work on during the summer months that will make you better governors in the fall?</a:t>
            </a:r>
          </a:p>
        </p:txBody>
      </p:sp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ose up of pages in a book">
            <a:extLst>
              <a:ext uri="{FF2B5EF4-FFF2-40B4-BE49-F238E27FC236}">
                <a16:creationId xmlns:a16="http://schemas.microsoft.com/office/drawing/2014/main" id="{18718FBA-CF32-41C2-9D07-1F0F7F19F7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4" name="Title 33" descr="title">
            <a:extLst>
              <a:ext uri="{FF2B5EF4-FFF2-40B4-BE49-F238E27FC236}">
                <a16:creationId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570" y="1130091"/>
            <a:ext cx="6592824" cy="2852737"/>
          </a:xfrm>
        </p:spPr>
        <p:txBody>
          <a:bodyPr/>
          <a:lstStyle/>
          <a:p>
            <a:r>
              <a:rPr lang="en-US" dirty="0"/>
              <a:t>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107781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books on a shelf">
            <a:extLst>
              <a:ext uri="{FF2B5EF4-FFF2-40B4-BE49-F238E27FC236}">
                <a16:creationId xmlns:a16="http://schemas.microsoft.com/office/drawing/2014/main" id="{0BCD2159-BE65-43D5-9E0A-9EB4B1B2F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053" y="80682"/>
            <a:ext cx="12125336" cy="6820501"/>
          </a:xfr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itle 33" descr="title">
            <a:extLst>
              <a:ext uri="{FF2B5EF4-FFF2-40B4-BE49-F238E27FC236}">
                <a16:creationId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553" y="1282491"/>
            <a:ext cx="9161929" cy="2852737"/>
          </a:xfrm>
        </p:spPr>
        <p:txBody>
          <a:bodyPr/>
          <a:lstStyle/>
          <a:p>
            <a:r>
              <a:rPr lang="en-US" sz="3200" dirty="0"/>
              <a:t>1. Reflect on your “governance year” </a:t>
            </a:r>
            <a:br>
              <a:rPr lang="en-US" sz="3200" dirty="0"/>
            </a:br>
            <a:r>
              <a:rPr lang="en-US" sz="3200" dirty="0"/>
              <a:t>2. Identify “gaps” in your governance skills/practices</a:t>
            </a:r>
            <a:br>
              <a:rPr lang="en-US" sz="3200" dirty="0"/>
            </a:br>
            <a:r>
              <a:rPr lang="en-US" sz="3200" dirty="0"/>
              <a:t>3.  Use the summer (and longer, if necessary) to bridge those gaps</a:t>
            </a:r>
          </a:p>
        </p:txBody>
      </p:sp>
    </p:spTree>
    <p:extLst>
      <p:ext uri="{BB962C8B-B14F-4D97-AF65-F5344CB8AC3E}">
        <p14:creationId xmlns:p14="http://schemas.microsoft.com/office/powerpoint/2010/main" val="402151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itting around a wooden table&#10;">
            <a:extLst>
              <a:ext uri="{FF2B5EF4-FFF2-40B4-BE49-F238E27FC236}">
                <a16:creationId xmlns:a16="http://schemas.microsoft.com/office/drawing/2014/main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31664CF3-C0D1-4769-8E59-8694AF0795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7ACC90B-E3A0-625D-8CD5-760262D6F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65621"/>
              </p:ext>
            </p:extLst>
          </p:nvPr>
        </p:nvGraphicFramePr>
        <p:xfrm>
          <a:off x="313766" y="143435"/>
          <a:ext cx="11627222" cy="201107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442296">
                  <a:extLst>
                    <a:ext uri="{9D8B030D-6E8A-4147-A177-3AD203B41FA5}">
                      <a16:colId xmlns:a16="http://schemas.microsoft.com/office/drawing/2014/main" val="2767351222"/>
                    </a:ext>
                  </a:extLst>
                </a:gridCol>
                <a:gridCol w="3948868">
                  <a:extLst>
                    <a:ext uri="{9D8B030D-6E8A-4147-A177-3AD203B41FA5}">
                      <a16:colId xmlns:a16="http://schemas.microsoft.com/office/drawing/2014/main" val="757483519"/>
                    </a:ext>
                  </a:extLst>
                </a:gridCol>
                <a:gridCol w="4236058">
                  <a:extLst>
                    <a:ext uri="{9D8B030D-6E8A-4147-A177-3AD203B41FA5}">
                      <a16:colId xmlns:a16="http://schemas.microsoft.com/office/drawing/2014/main" val="2431512271"/>
                    </a:ext>
                  </a:extLst>
                </a:gridCol>
              </a:tblGrid>
              <a:tr h="2413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bg1"/>
                          </a:solidFill>
                          <a:effectLst/>
                        </a:rPr>
                        <a:t>Reflecting on Year 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bg1"/>
                          </a:solidFill>
                          <a:effectLst/>
                        </a:rPr>
                        <a:t>Identifying Gaps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solidFill>
                            <a:schemeClr val="bg1"/>
                          </a:solidFill>
                          <a:effectLst/>
                        </a:rPr>
                        <a:t>Bridging Gaps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7637239"/>
                  </a:ext>
                </a:extLst>
              </a:tr>
              <a:tr h="17696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chemeClr val="bg1"/>
                          </a:solidFill>
                          <a:effectLst/>
                        </a:rPr>
                        <a:t>ON DECISION-MAKING: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0" i="1" baseline="0" dirty="0">
                          <a:solidFill>
                            <a:schemeClr val="bg1"/>
                          </a:solidFill>
                          <a:effectLst/>
                        </a:rPr>
                        <a:t>What key decisions did we make?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0" i="1" baseline="0" dirty="0">
                          <a:solidFill>
                            <a:schemeClr val="bg1"/>
                          </a:solidFill>
                          <a:effectLst/>
                        </a:rPr>
                        <a:t>Where did we struggle in our decision-making?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0" i="1" baseline="0" dirty="0">
                          <a:solidFill>
                            <a:schemeClr val="bg1"/>
                          </a:solidFill>
                          <a:effectLst/>
                        </a:rPr>
                        <a:t>Did we measure our decisions against the vision/mission/core values?</a:t>
                      </a:r>
                      <a:endParaRPr lang="en-US" sz="1200" b="0" i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>
                          <a:solidFill>
                            <a:schemeClr val="bg1"/>
                          </a:solidFill>
                          <a:effectLst/>
                        </a:rPr>
                        <a:t>ON DECISION-MAKING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effectLst/>
                        </a:rPr>
                        <a:t>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i="1" baseline="0" dirty="0">
                          <a:solidFill>
                            <a:schemeClr val="bg1"/>
                          </a:solidFill>
                          <a:effectLst/>
                        </a:rPr>
                        <a:t>Why did we struggle?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i="1" baseline="0" dirty="0">
                          <a:solidFill>
                            <a:schemeClr val="bg1"/>
                          </a:solidFill>
                          <a:effectLst/>
                        </a:rPr>
                        <a:t>What caused our struggles?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i="1" baseline="0" dirty="0">
                          <a:solidFill>
                            <a:schemeClr val="bg1"/>
                          </a:solidFill>
                          <a:effectLst/>
                        </a:rPr>
                        <a:t>Did any other factors, other than vision/mission/core values, board policy, documented plans, etc., influence our decision-making, differently?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i="1" baseline="0" dirty="0">
                          <a:solidFill>
                            <a:schemeClr val="bg1"/>
                          </a:solidFill>
                          <a:effectLst/>
                        </a:rPr>
                        <a:t>Do we understand our role in coordination with the vision/mission/core values?</a:t>
                      </a:r>
                      <a:endParaRPr lang="en-US" sz="1200" i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>
                          <a:solidFill>
                            <a:schemeClr val="bg1"/>
                          </a:solidFill>
                          <a:effectLst/>
                        </a:rPr>
                        <a:t>ON DECISION-MAKING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effectLst/>
                        </a:rPr>
                        <a:t>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i="1" baseline="0" dirty="0">
                          <a:solidFill>
                            <a:schemeClr val="bg1"/>
                          </a:solidFill>
                          <a:effectLst/>
                        </a:rPr>
                        <a:t>Developing a framework for decision-making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i="1" baseline="0" dirty="0">
                          <a:solidFill>
                            <a:schemeClr val="bg1"/>
                          </a:solidFill>
                          <a:effectLst/>
                        </a:rPr>
                        <a:t>Re-connecting our board work to the vision/mission/core values of the school over which we are governing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i="1" baseline="0" dirty="0">
                          <a:solidFill>
                            <a:schemeClr val="bg1"/>
                          </a:solidFill>
                          <a:effectLst/>
                        </a:rPr>
                        <a:t>Understanding how the vision/mission/core values, board policy, documented plans, etc., aid our decision-making</a:t>
                      </a:r>
                      <a:endParaRPr lang="en-US" sz="1200" i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19229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12D92BC-4C49-436E-3BB0-A2737E2AA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00269"/>
              </p:ext>
            </p:extLst>
          </p:nvPr>
        </p:nvGraphicFramePr>
        <p:xfrm>
          <a:off x="313766" y="2277035"/>
          <a:ext cx="11627222" cy="224649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442296">
                  <a:extLst>
                    <a:ext uri="{9D8B030D-6E8A-4147-A177-3AD203B41FA5}">
                      <a16:colId xmlns:a16="http://schemas.microsoft.com/office/drawing/2014/main" val="4076066429"/>
                    </a:ext>
                  </a:extLst>
                </a:gridCol>
                <a:gridCol w="3948868">
                  <a:extLst>
                    <a:ext uri="{9D8B030D-6E8A-4147-A177-3AD203B41FA5}">
                      <a16:colId xmlns:a16="http://schemas.microsoft.com/office/drawing/2014/main" val="3378108370"/>
                    </a:ext>
                  </a:extLst>
                </a:gridCol>
                <a:gridCol w="4236058">
                  <a:extLst>
                    <a:ext uri="{9D8B030D-6E8A-4147-A177-3AD203B41FA5}">
                      <a16:colId xmlns:a16="http://schemas.microsoft.com/office/drawing/2014/main" val="4196955049"/>
                    </a:ext>
                  </a:extLst>
                </a:gridCol>
              </a:tblGrid>
              <a:tr h="22464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>
                          <a:solidFill>
                            <a:schemeClr val="bg1"/>
                          </a:solidFill>
                          <a:effectLst/>
                        </a:rPr>
                        <a:t>ON MEETINGS: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0" i="1" baseline="0" dirty="0">
                          <a:solidFill>
                            <a:schemeClr val="bg1"/>
                          </a:solidFill>
                          <a:effectLst/>
                        </a:rPr>
                        <a:t>Were we transparent, open, communicative in our board role throughout the year?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0" i="1" baseline="0" dirty="0">
                          <a:solidFill>
                            <a:schemeClr val="bg1"/>
                          </a:solidFill>
                          <a:effectLst/>
                        </a:rPr>
                        <a:t>Were we forced to cancel meetings due to quorum-related issues?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0" i="1" baseline="0" dirty="0">
                          <a:solidFill>
                            <a:schemeClr val="bg1"/>
                          </a:solidFill>
                          <a:effectLst/>
                        </a:rPr>
                        <a:t>Was our meeting time sufficient to accomplish our “work”?</a:t>
                      </a:r>
                      <a:endParaRPr lang="en-US" sz="1200" b="0" i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>
                          <a:solidFill>
                            <a:schemeClr val="bg1"/>
                          </a:solidFill>
                          <a:effectLst/>
                        </a:rPr>
                        <a:t>ON MEETINGS: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0" i="1" baseline="0" dirty="0">
                          <a:solidFill>
                            <a:schemeClr val="bg1"/>
                          </a:solidFill>
                          <a:effectLst/>
                        </a:rPr>
                        <a:t>Do we need to re-define “transparency,” “openness,” and “communicative” as they relate to our board role/work?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0" i="1" baseline="0" dirty="0">
                          <a:solidFill>
                            <a:schemeClr val="bg1"/>
                          </a:solidFill>
                          <a:effectLst/>
                        </a:rPr>
                        <a:t>Is the full board committed to its role?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0" i="1" baseline="0" dirty="0">
                          <a:solidFill>
                            <a:schemeClr val="bg1"/>
                          </a:solidFill>
                          <a:effectLst/>
                        </a:rPr>
                        <a:t>Are we actively seeking board candidates?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0" i="1" baseline="0" dirty="0">
                          <a:solidFill>
                            <a:schemeClr val="bg1"/>
                          </a:solidFill>
                          <a:effectLst/>
                        </a:rPr>
                        <a:t>Do we have a documented board recruitment “plan?”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0" i="1" baseline="0" dirty="0">
                          <a:solidFill>
                            <a:schemeClr val="bg1"/>
                          </a:solidFill>
                          <a:effectLst/>
                        </a:rPr>
                        <a:t>Are we preparing ourselves, adequately, for our board meetings?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0" i="1" baseline="0" dirty="0">
                          <a:solidFill>
                            <a:schemeClr val="bg1"/>
                          </a:solidFill>
                          <a:effectLst/>
                        </a:rPr>
                        <a:t>Are we receiving all of the information we need in advance of our board meetings to ensure both effective and efficient meetings?</a:t>
                      </a:r>
                      <a:endParaRPr lang="en-US" sz="1200" b="0" i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>
                          <a:solidFill>
                            <a:schemeClr val="bg1"/>
                          </a:solidFill>
                          <a:effectLst/>
                        </a:rPr>
                        <a:t>ON MEETINGS: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0" i="1" baseline="0" dirty="0">
                          <a:solidFill>
                            <a:schemeClr val="bg1"/>
                          </a:solidFill>
                          <a:effectLst/>
                        </a:rPr>
                        <a:t>The role of the board in meeting its transparency, openness and communications’ responsibilities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0" i="1" baseline="0" dirty="0">
                          <a:solidFill>
                            <a:schemeClr val="bg1"/>
                          </a:solidFill>
                          <a:effectLst/>
                        </a:rPr>
                        <a:t>Administering self-evaluations that address, honestly, the board’s full commitment to its role/work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0" i="1" baseline="0" dirty="0">
                          <a:solidFill>
                            <a:schemeClr val="bg1"/>
                          </a:solidFill>
                          <a:effectLst/>
                        </a:rPr>
                        <a:t>How to recruit, orientate and on-board new members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0" i="1" baseline="0" dirty="0">
                          <a:solidFill>
                            <a:schemeClr val="bg1"/>
                          </a:solidFill>
                          <a:effectLst/>
                        </a:rPr>
                        <a:t>How to develop and manage an effective meeting</a:t>
                      </a:r>
                      <a:endParaRPr lang="en-US" sz="1200" b="0" i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9674059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35B6D33-6E83-4E30-DB8F-5D7551EAB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52815"/>
              </p:ext>
            </p:extLst>
          </p:nvPr>
        </p:nvGraphicFramePr>
        <p:xfrm>
          <a:off x="313765" y="4652683"/>
          <a:ext cx="11627221" cy="2061882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442296">
                  <a:extLst>
                    <a:ext uri="{9D8B030D-6E8A-4147-A177-3AD203B41FA5}">
                      <a16:colId xmlns:a16="http://schemas.microsoft.com/office/drawing/2014/main" val="3879524714"/>
                    </a:ext>
                  </a:extLst>
                </a:gridCol>
                <a:gridCol w="3948868">
                  <a:extLst>
                    <a:ext uri="{9D8B030D-6E8A-4147-A177-3AD203B41FA5}">
                      <a16:colId xmlns:a16="http://schemas.microsoft.com/office/drawing/2014/main" val="1830532873"/>
                    </a:ext>
                  </a:extLst>
                </a:gridCol>
                <a:gridCol w="4236057">
                  <a:extLst>
                    <a:ext uri="{9D8B030D-6E8A-4147-A177-3AD203B41FA5}">
                      <a16:colId xmlns:a16="http://schemas.microsoft.com/office/drawing/2014/main" val="3129086494"/>
                    </a:ext>
                  </a:extLst>
                </a:gridCol>
              </a:tblGrid>
              <a:tr h="20618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chemeClr val="bg1"/>
                          </a:solidFill>
                          <a:effectLst/>
                        </a:rPr>
                        <a:t>ON “GENERAL” BOARD WORK: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0" i="1" baseline="0" dirty="0">
                          <a:solidFill>
                            <a:schemeClr val="bg1"/>
                          </a:solidFill>
                          <a:effectLst/>
                        </a:rPr>
                        <a:t>What brought the most confusion to our governance work?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0" i="1" baseline="0" dirty="0">
                          <a:solidFill>
                            <a:schemeClr val="bg1"/>
                          </a:solidFill>
                          <a:effectLst/>
                        </a:rPr>
                        <a:t>Did we honor our authorizer/board/ESP relationship?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0" i="1" baseline="0" dirty="0">
                          <a:solidFill>
                            <a:schemeClr val="bg1"/>
                          </a:solidFill>
                          <a:effectLst/>
                        </a:rPr>
                        <a:t>Did we establish and use committees effectively?</a:t>
                      </a:r>
                      <a:endParaRPr lang="en-US" sz="1100" b="0" i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chemeClr val="bg1"/>
                          </a:solidFill>
                          <a:effectLst/>
                        </a:rPr>
                        <a:t>ON “GENERAL” BOARD WORK: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0" i="1" baseline="0" dirty="0">
                          <a:solidFill>
                            <a:schemeClr val="bg1"/>
                          </a:solidFill>
                          <a:effectLst/>
                        </a:rPr>
                        <a:t>What created/caused our confusion?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0" i="1" baseline="0" dirty="0">
                          <a:solidFill>
                            <a:schemeClr val="bg1"/>
                          </a:solidFill>
                          <a:effectLst/>
                        </a:rPr>
                        <a:t>Did external influences help or hurt our confusion?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0" i="1" baseline="0" dirty="0">
                          <a:solidFill>
                            <a:schemeClr val="bg1"/>
                          </a:solidFill>
                          <a:effectLst/>
                        </a:rPr>
                        <a:t>Do we fully understand our board role relative to the authorizer/board/ESP relationship?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0" i="1" baseline="0" dirty="0">
                          <a:solidFill>
                            <a:schemeClr val="bg1"/>
                          </a:solidFill>
                          <a:effectLst/>
                        </a:rPr>
                        <a:t>Do we understand the value in committee work?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0" i="1" baseline="0" dirty="0">
                          <a:solidFill>
                            <a:schemeClr val="bg1"/>
                          </a:solidFill>
                          <a:effectLst/>
                        </a:rPr>
                        <a:t>Do we have a process in place for establishing committees?</a:t>
                      </a:r>
                      <a:endParaRPr lang="en-US" sz="1200" b="0" i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chemeClr val="bg1"/>
                          </a:solidFill>
                          <a:effectLst/>
                        </a:rPr>
                        <a:t>ON “GENERAL” BOARD WORK: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0" i="1" baseline="0" dirty="0">
                          <a:solidFill>
                            <a:schemeClr val="bg1"/>
                          </a:solidFill>
                          <a:effectLst/>
                        </a:rPr>
                        <a:t>Ensuring adequate information for making clear </a:t>
                      </a:r>
                      <a:r>
                        <a:rPr lang="en-US" sz="1200" b="0" i="1" baseline="0">
                          <a:solidFill>
                            <a:schemeClr val="bg1"/>
                          </a:solidFill>
                          <a:effectLst/>
                        </a:rPr>
                        <a:t>board decisions</a:t>
                      </a:r>
                      <a:endParaRPr lang="en-US" sz="1200" b="0" i="1" baseline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0" i="1" baseline="0" dirty="0">
                          <a:solidFill>
                            <a:schemeClr val="bg1"/>
                          </a:solidFill>
                          <a:effectLst/>
                        </a:rPr>
                        <a:t>Balancing the “three-legged” stool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0" i="1" baseline="0" dirty="0">
                          <a:solidFill>
                            <a:schemeClr val="bg1"/>
                          </a:solidFill>
                          <a:effectLst/>
                        </a:rPr>
                        <a:t>Establishing and using committees effectively</a:t>
                      </a:r>
                      <a:endParaRPr lang="en-US" sz="1200" b="0" i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1160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27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Open book">
            <a:extLst>
              <a:ext uri="{FF2B5EF4-FFF2-40B4-BE49-F238E27FC236}">
                <a16:creationId xmlns:a16="http://schemas.microsoft.com/office/drawing/2014/main" id="{A799F565-1DAB-4AD3-BCE4-5DAC8012F3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C2DDD60-EB1C-44D8-84E1-D86EB3558F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" y="0"/>
            <a:ext cx="12192000" cy="686362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9" name="Slide Number Placeholder 5" descr="Slide Number">
            <a:extLst>
              <a:ext uri="{FF2B5EF4-FFF2-40B4-BE49-F238E27FC236}">
                <a16:creationId xmlns:a16="http://schemas.microsoft.com/office/drawing/2014/main" id="{DB02A950-05E3-4691-9BC9-47B314EEA715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3891F9-7D14-352C-F504-4EAE0FFDC741}"/>
              </a:ext>
            </a:extLst>
          </p:cNvPr>
          <p:cNvSpPr txBox="1"/>
          <p:nvPr/>
        </p:nvSpPr>
        <p:spPr>
          <a:xfrm>
            <a:off x="519954" y="830858"/>
            <a:ext cx="77813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Once identify “bridge,” then prioritize . . 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Budget your professional development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Develop professional development “plan” for summer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Develop professional development “plan” for year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Ensure your “plan” includes desired outcomes for professional development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1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group of students throwing their graduation caps in the air at sunset">
            <a:extLst>
              <a:ext uri="{FF2B5EF4-FFF2-40B4-BE49-F238E27FC236}">
                <a16:creationId xmlns:a16="http://schemas.microsoft.com/office/drawing/2014/main" id="{039BFAD7-131E-407E-8A28-E4CF6B8977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836" y="0"/>
            <a:ext cx="12192000" cy="6858000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slide 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FOCUS, ADJUST, EVALUATE . . .ADJUST, BALANCE, REFLECT AND PLAN </a:t>
            </a:r>
          </a:p>
        </p:txBody>
      </p:sp>
      <p:sp>
        <p:nvSpPr>
          <p:cNvPr id="87" name="Text Placeholder 86" descr="content block 1">
            <a:extLst>
              <a:ext uri="{FF2B5EF4-FFF2-40B4-BE49-F238E27FC236}">
                <a16:creationId xmlns:a16="http://schemas.microsoft.com/office/drawing/2014/main" id="{1F4C9CA2-B224-40CD-8DB2-CAE478D23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1847927"/>
            <a:ext cx="8696325" cy="1461613"/>
          </a:xfrm>
        </p:spPr>
        <p:txBody>
          <a:bodyPr/>
          <a:lstStyle/>
          <a:p>
            <a:r>
              <a:rPr lang="en-US" sz="2000" dirty="0"/>
              <a:t>Consider monthly governance focus</a:t>
            </a:r>
          </a:p>
          <a:p>
            <a:r>
              <a:rPr lang="en-US" sz="2000" dirty="0"/>
              <a:t>Discuss mid-year progress – identify red-flags and adjust</a:t>
            </a:r>
          </a:p>
          <a:p>
            <a:r>
              <a:rPr lang="en-US" sz="2000" dirty="0"/>
              <a:t>Evaluate/reflect on board impact on progress/change over first half of year and adjust where and as necessary</a:t>
            </a:r>
          </a:p>
          <a:p>
            <a:r>
              <a:rPr lang="en-US" sz="2000" dirty="0"/>
              <a:t>Balance the unexpected with the intentional</a:t>
            </a:r>
          </a:p>
          <a:p>
            <a:r>
              <a:rPr lang="en-US" sz="2000" dirty="0"/>
              <a:t>Reflect on year</a:t>
            </a:r>
          </a:p>
          <a:p>
            <a:r>
              <a:rPr lang="en-US" sz="2000" dirty="0"/>
              <a:t>Plan your professional development</a:t>
            </a:r>
          </a:p>
          <a:p>
            <a:endParaRPr lang="en-US" sz="2000" dirty="0"/>
          </a:p>
        </p:txBody>
      </p:sp>
      <p:sp>
        <p:nvSpPr>
          <p:cNvPr id="18" name="Slide Number Placeholder 5" descr="Slide number">
            <a:extLst>
              <a:ext uri="{FF2B5EF4-FFF2-40B4-BE49-F238E27FC236}">
                <a16:creationId xmlns:a16="http://schemas.microsoft.com/office/drawing/2014/main" id="{118AA3A9-97EA-409C-AD65-3CD3B0A58871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7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itting around a wooden table&#10;">
            <a:extLst>
              <a:ext uri="{FF2B5EF4-FFF2-40B4-BE49-F238E27FC236}">
                <a16:creationId xmlns:a16="http://schemas.microsoft.com/office/drawing/2014/main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31664CF3-C0D1-4769-8E59-8694AF0795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2" name="Title 41" descr="title">
            <a:extLst>
              <a:ext uri="{FF2B5EF4-FFF2-40B4-BE49-F238E27FC236}">
                <a16:creationId xmlns:a16="http://schemas.microsoft.com/office/drawing/2014/main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80" y="2142271"/>
            <a:ext cx="5578995" cy="879928"/>
          </a:xfrm>
        </p:spPr>
        <p:txBody>
          <a:bodyPr/>
          <a:lstStyle/>
          <a:p>
            <a:r>
              <a:rPr lang="en-US" b="0" dirty="0"/>
              <a:t>THANK YOU</a:t>
            </a:r>
          </a:p>
        </p:txBody>
      </p:sp>
      <p:pic>
        <p:nvPicPr>
          <p:cNvPr id="94" name="Content Placeholder 93" descr="User">
            <a:extLst>
              <a:ext uri="{FF2B5EF4-FFF2-40B4-BE49-F238E27FC236}">
                <a16:creationId xmlns:a16="http://schemas.microsoft.com/office/drawing/2014/main" id="{5AC6F288-703B-45A1-9B56-079BD755B2CB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/>
      </p:pic>
      <p:sp>
        <p:nvSpPr>
          <p:cNvPr id="80" name="Text Placeholder 79" descr="name of user">
            <a:extLst>
              <a:ext uri="{FF2B5EF4-FFF2-40B4-BE49-F238E27FC236}">
                <a16:creationId xmlns:a16="http://schemas.microsoft.com/office/drawing/2014/main" id="{40F0AA8D-0756-4350-8005-9BCD0DDB3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Angela Irwin, President</a:t>
            </a:r>
          </a:p>
          <a:p>
            <a:pPr>
              <a:spcBef>
                <a:spcPts val="0"/>
              </a:spcBef>
            </a:pPr>
            <a:r>
              <a:rPr lang="en-US" dirty="0"/>
              <a:t>AirWin Educational Services, LLC.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695A66A-1D9E-4D4E-9067-DC97380D3F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56601" y="41430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Content Placeholder 95" descr="Receiver">
            <a:extLst>
              <a:ext uri="{FF2B5EF4-FFF2-40B4-BE49-F238E27FC236}">
                <a16:creationId xmlns:a16="http://schemas.microsoft.com/office/drawing/2014/main" id="{106CDB5A-A67F-441C-894F-3EDD7AD64C9A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/>
      </p:pic>
      <p:sp>
        <p:nvSpPr>
          <p:cNvPr id="86" name="Text Placeholder 85" descr="user phone">
            <a:extLst>
              <a:ext uri="{FF2B5EF4-FFF2-40B4-BE49-F238E27FC236}">
                <a16:creationId xmlns:a16="http://schemas.microsoft.com/office/drawing/2014/main" id="{60CCF183-9FEB-4677-9379-BC01A7251D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(989) 239-7555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29648F7-20E3-4312-823A-D8265A94AF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56601" y="48669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Content Placeholder 97" descr="Envelope">
            <a:extLst>
              <a:ext uri="{FF2B5EF4-FFF2-40B4-BE49-F238E27FC236}">
                <a16:creationId xmlns:a16="http://schemas.microsoft.com/office/drawing/2014/main" id="{0B9C03E0-6367-44D9-A740-AA6436F075E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/>
      </p:pic>
      <p:sp>
        <p:nvSpPr>
          <p:cNvPr id="87" name="Text Placeholder 86" descr="user email">
            <a:extLst>
              <a:ext uri="{FF2B5EF4-FFF2-40B4-BE49-F238E27FC236}">
                <a16:creationId xmlns:a16="http://schemas.microsoft.com/office/drawing/2014/main" id="{DF3FE72B-F9BD-472F-A413-71BEEF95F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angela</a:t>
            </a:r>
            <a:r>
              <a:rPr lang="en-US"/>
              <a:t>@airwinllc</a:t>
            </a:r>
            <a:r>
              <a:rPr lang="en-US" dirty="0"/>
              <a:t>.com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F841485-6093-48AB-9892-0FB58675C7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5660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163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475556_win32_updated.potx" id="{A4A0EA2A-97B2-410A-8D7A-6FADB82D2E12}" vid="{BA420F86-D112-4462-A780-945ECA68E0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 presentation</Template>
  <TotalTime>267</TotalTime>
  <Words>944</Words>
  <Application>Microsoft Office PowerPoint</Application>
  <PresentationFormat>Widescreen</PresentationFormat>
  <Paragraphs>99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Symbol</vt:lpstr>
      <vt:lpstr>Times New Roman</vt:lpstr>
      <vt:lpstr>Wingdings</vt:lpstr>
      <vt:lpstr>Office Theme</vt:lpstr>
      <vt:lpstr>Governing Beyond the School Year   </vt:lpstr>
      <vt:lpstr>Recap of Webinar Series</vt:lpstr>
      <vt:lpstr>Governance “Self-Care”</vt:lpstr>
      <vt:lpstr>How do you Know?</vt:lpstr>
      <vt:lpstr>1. Reflect on your “governance year”  2. Identify “gaps” in your governance skills/practices 3.  Use the summer (and longer, if necessary) to bridge those gaps</vt:lpstr>
      <vt:lpstr>PowerPoint Presentation</vt:lpstr>
      <vt:lpstr>PowerPoint Presentation</vt:lpstr>
      <vt:lpstr>FOCUS, ADJUST, EVALUATE . . .ADJUST, BALANCE, REFLECT AND PLAN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2022? Using the “New” to Inform your Governance Practices</dc:title>
  <dc:creator>Angela Irwin</dc:creator>
  <cp:lastModifiedBy>Chris Oshelski</cp:lastModifiedBy>
  <cp:revision>20</cp:revision>
  <cp:lastPrinted>2023-04-18T14:16:44Z</cp:lastPrinted>
  <dcterms:created xsi:type="dcterms:W3CDTF">2022-08-11T13:13:56Z</dcterms:created>
  <dcterms:modified xsi:type="dcterms:W3CDTF">2023-04-21T15:34:24Z</dcterms:modified>
</cp:coreProperties>
</file>