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72" r:id="rId6"/>
    <p:sldId id="283" r:id="rId7"/>
    <p:sldId id="282" r:id="rId8"/>
    <p:sldId id="296" r:id="rId9"/>
    <p:sldId id="298" r:id="rId10"/>
    <p:sldId id="294" r:id="rId11"/>
    <p:sldId id="265" r:id="rId12"/>
    <p:sldId id="273" r:id="rId13"/>
    <p:sldId id="299" r:id="rId14"/>
    <p:sldId id="258" r:id="rId15"/>
    <p:sldId id="275" r:id="rId16"/>
    <p:sldId id="295" r:id="rId17"/>
    <p:sldId id="276" r:id="rId18"/>
    <p:sldId id="262" r:id="rId19"/>
    <p:sldId id="277" r:id="rId20"/>
    <p:sldId id="291" r:id="rId21"/>
    <p:sldId id="278" r:id="rId22"/>
    <p:sldId id="290" r:id="rId23"/>
    <p:sldId id="292" r:id="rId24"/>
    <p:sldId id="280" r:id="rId25"/>
    <p:sldId id="286" r:id="rId26"/>
  </p:sldIdLst>
  <p:sldSz cx="12188825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311" autoAdjust="0"/>
  </p:normalViewPr>
  <p:slideViewPr>
    <p:cSldViewPr>
      <p:cViewPr varScale="1">
        <p:scale>
          <a:sx n="109" d="100"/>
          <a:sy n="109" d="100"/>
        </p:scale>
        <p:origin x="666" y="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11/16/2023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11/16/2023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 Breaker Questions:  One interesting fact about yourself; put it in the hat – pull out and read at end of session.  </a:t>
            </a:r>
            <a:r>
              <a:rPr lang="en-US"/>
              <a:t>Prize??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2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6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02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Meltdowns of companies – Adelphia, Enron, Tyco, etc. – board actions or inactions – no – board health!  The “social system” (patterned series of interrelationships existing between individuals, groups, and institutions and forming a coherent whole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0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11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33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work together to benefit the success/health of the entire school; just like our bodies’ health – we can’t have a wonky central nervous system, and say we are in excellent health – the deficiencies of that systems will, ultimately, impact the quality of the others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43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58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78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3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2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04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5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7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6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how or what but WHY . . . Your purpose . . .Use your why to recruit board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19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how or what but WHY . . . Your purpose . . .Use your why to recruit board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35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how or what but WHY . . . Your purpose . . .Use your why to recruit board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8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72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5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2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mu4nLCyxww?feature=oembed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5Rx2s3YVaWk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2K3uyE1ct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0"/>
            <a:ext cx="11125200" cy="3200400"/>
          </a:xfrm>
        </p:spPr>
        <p:txBody>
          <a:bodyPr/>
          <a:lstStyle/>
          <a:p>
            <a:pPr algn="ctr"/>
            <a:r>
              <a:rPr lang="en-US" dirty="0"/>
              <a:t>Assessing Health and Purpose</a:t>
            </a:r>
            <a:br>
              <a:rPr lang="en-US" dirty="0"/>
            </a:br>
            <a:r>
              <a:rPr lang="en-US" dirty="0"/>
              <a:t>Part 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812" y="4191000"/>
            <a:ext cx="9144000" cy="1828800"/>
          </a:xfrm>
        </p:spPr>
        <p:txBody>
          <a:bodyPr>
            <a:normAutofit/>
          </a:bodyPr>
          <a:lstStyle/>
          <a:p>
            <a:r>
              <a:rPr lang="en-US" dirty="0"/>
              <a:t>Presented by:  	Angela Irwin, President</a:t>
            </a:r>
          </a:p>
          <a:p>
            <a:r>
              <a:rPr lang="en-US" dirty="0"/>
              <a:t>			AirWin Educational Services, LLC</a:t>
            </a:r>
          </a:p>
          <a:p>
            <a:endParaRPr lang="en-US" dirty="0"/>
          </a:p>
          <a:p>
            <a:r>
              <a:rPr lang="en-US" dirty="0"/>
              <a:t>Brought to you by:  Lake Superior State University</a:t>
            </a:r>
          </a:p>
          <a:p>
            <a:r>
              <a:rPr lang="en-US" dirty="0"/>
              <a:t>			Saginaw Valley State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76D26CE-DD97-1671-F699-82248179492D}"/>
              </a:ext>
            </a:extLst>
          </p:cNvPr>
          <p:cNvSpPr txBox="1"/>
          <p:nvPr/>
        </p:nvSpPr>
        <p:spPr>
          <a:xfrm>
            <a:off x="9890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F6F27-B9AB-2DA0-6413-2FC68872A9F1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https://youtu.be/tmu4nLCyxww</a:t>
            </a:r>
          </a:p>
        </p:txBody>
      </p:sp>
      <p:pic>
        <p:nvPicPr>
          <p:cNvPr id="5" name="Online Media 4" title="Most outrageous board meeting ever">
            <a:hlinkClick r:id="" action="ppaction://media"/>
            <a:extLst>
              <a:ext uri="{FF2B5EF4-FFF2-40B4-BE49-F238E27FC236}">
                <a16:creationId xmlns:a16="http://schemas.microsoft.com/office/drawing/2014/main" id="{35FA5B4B-C764-7940-9316-3F5E2ED99C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2012" y="590550"/>
            <a:ext cx="81534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C2CB80-378B-8F55-8B4B-41EFCB262A93}"/>
              </a:ext>
            </a:extLst>
          </p:cNvPr>
          <p:cNvSpPr txBox="1"/>
          <p:nvPr/>
        </p:nvSpPr>
        <p:spPr>
          <a:xfrm>
            <a:off x="3794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571AAA-7AF6-4313-8FFF-5D3EDC849F44}"/>
              </a:ext>
            </a:extLst>
          </p:cNvPr>
          <p:cNvSpPr txBox="1">
            <a:spLocks/>
          </p:cNvSpPr>
          <p:nvPr/>
        </p:nvSpPr>
        <p:spPr>
          <a:xfrm>
            <a:off x="1522412" y="1295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What, then, constitutes a healthy board?</a:t>
            </a:r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035B843-AA92-70D5-C8D3-59FF860F7369}"/>
              </a:ext>
            </a:extLst>
          </p:cNvPr>
          <p:cNvSpPr txBox="1"/>
          <p:nvPr/>
        </p:nvSpPr>
        <p:spPr>
          <a:xfrm>
            <a:off x="989012" y="2286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136F4F-63ED-9C0C-B4D5-800F7E775151}"/>
              </a:ext>
            </a:extLst>
          </p:cNvPr>
          <p:cNvSpPr txBox="1">
            <a:spLocks/>
          </p:cNvSpPr>
          <p:nvPr/>
        </p:nvSpPr>
        <p:spPr>
          <a:xfrm>
            <a:off x="1522412" y="24204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Healthy Board Attributes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C77CE2D-C887-F047-76AB-C783516BCD7C}"/>
              </a:ext>
            </a:extLst>
          </p:cNvPr>
          <p:cNvSpPr txBox="1">
            <a:spLocks/>
          </p:cNvSpPr>
          <p:nvPr/>
        </p:nvSpPr>
        <p:spPr>
          <a:xfrm>
            <a:off x="1065212" y="2819400"/>
            <a:ext cx="11259671" cy="2592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eriod"/>
            </a:pPr>
            <a:r>
              <a:rPr lang="en-US" dirty="0"/>
              <a:t>Open-minded:  Listening, First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/>
              <a:t>Calm, cool and collected:  Unflappable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/>
              <a:t>Passionate yet neutral: Balancing emotion with governance role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/>
              <a:t>Respectful:  Recognizing that the “board is one voice”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/>
              <a:t>Committed:  Consistently attending, preparing for and participating in board meetings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/>
              <a:t>Courageous:  Willingness to say/vote “no”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AE1BB-5D59-C14B-2E0F-893377D3E6E3}"/>
              </a:ext>
            </a:extLst>
          </p:cNvPr>
          <p:cNvSpPr txBox="1"/>
          <p:nvPr/>
        </p:nvSpPr>
        <p:spPr>
          <a:xfrm>
            <a:off x="684212" y="2286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58D75-5AC4-8D31-7F23-3D6B652B183F}"/>
              </a:ext>
            </a:extLst>
          </p:cNvPr>
          <p:cNvSpPr txBox="1"/>
          <p:nvPr/>
        </p:nvSpPr>
        <p:spPr>
          <a:xfrm>
            <a:off x="1370012" y="2209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/>
              <a:t>And How Does Purpose and Board Health Align?</a:t>
            </a:r>
          </a:p>
        </p:txBody>
      </p:sp>
    </p:spTree>
    <p:extLst>
      <p:ext uri="{BB962C8B-B14F-4D97-AF65-F5344CB8AC3E}">
        <p14:creationId xmlns:p14="http://schemas.microsoft.com/office/powerpoint/2010/main" val="28689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E3F6E-47DE-E5EA-A53C-589D75B927F8}"/>
              </a:ext>
            </a:extLst>
          </p:cNvPr>
          <p:cNvSpPr txBox="1">
            <a:spLocks/>
          </p:cNvSpPr>
          <p:nvPr/>
        </p:nvSpPr>
        <p:spPr>
          <a:xfrm>
            <a:off x="1827212" y="914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Assessing the Health of your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86344-35DF-9865-BBBF-778EA36E8E03}"/>
              </a:ext>
            </a:extLst>
          </p:cNvPr>
          <p:cNvSpPr txBox="1"/>
          <p:nvPr/>
        </p:nvSpPr>
        <p:spPr>
          <a:xfrm>
            <a:off x="10652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E52C86-CBFA-6BBF-715D-AAAB6DAA5807}"/>
              </a:ext>
            </a:extLst>
          </p:cNvPr>
          <p:cNvSpPr txBox="1"/>
          <p:nvPr/>
        </p:nvSpPr>
        <p:spPr>
          <a:xfrm>
            <a:off x="10652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3116C-57E5-AC3A-D2E5-28B89A11583C}"/>
              </a:ext>
            </a:extLst>
          </p:cNvPr>
          <p:cNvSpPr txBox="1"/>
          <p:nvPr/>
        </p:nvSpPr>
        <p:spPr>
          <a:xfrm>
            <a:off x="1751012" y="1295400"/>
            <a:ext cx="900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 Healthy School Defined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291736-7886-A724-BA97-9F19AA3F2722}"/>
              </a:ext>
            </a:extLst>
          </p:cNvPr>
          <p:cNvSpPr txBox="1">
            <a:spLocks/>
          </p:cNvSpPr>
          <p:nvPr/>
        </p:nvSpPr>
        <p:spPr>
          <a:xfrm>
            <a:off x="1751012" y="2286000"/>
            <a:ext cx="9144000" cy="2802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sz="3600" i="1" dirty="0"/>
              <a:t>A healthy school culturally supports the social and emotional well-being of its students, while providing sustainable learning opportunities in an environment that promotes stability, safety and offers the infrastructure necessary for meeting all students needs.</a:t>
            </a:r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0C73DC-DB0A-9860-657E-FC1D18CEDAF3}"/>
              </a:ext>
            </a:extLst>
          </p:cNvPr>
          <p:cNvSpPr txBox="1">
            <a:spLocks/>
          </p:cNvSpPr>
          <p:nvPr/>
        </p:nvSpPr>
        <p:spPr>
          <a:xfrm>
            <a:off x="1751012" y="2286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Healthy School “Systems”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2E5A7A-D552-81D9-1C71-8442658AF829}"/>
              </a:ext>
            </a:extLst>
          </p:cNvPr>
          <p:cNvSpPr txBox="1">
            <a:spLocks/>
          </p:cNvSpPr>
          <p:nvPr/>
        </p:nvSpPr>
        <p:spPr>
          <a:xfrm>
            <a:off x="1522412" y="2209800"/>
            <a:ext cx="9144000" cy="2133599"/>
          </a:xfrm>
          <a:prstGeom prst="rect">
            <a:avLst/>
          </a:prstGeom>
        </p:spPr>
        <p:txBody>
          <a:bodyPr vert="horz" lIns="91440" tIns="91440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9600" dirty="0"/>
              <a:t>Academic Health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9600" dirty="0"/>
              <a:t>Financial Health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9600" dirty="0"/>
              <a:t>Operational Health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9600" dirty="0"/>
              <a:t>Cultural 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1885D-D39B-2D83-1861-159A8BF4B229}"/>
              </a:ext>
            </a:extLst>
          </p:cNvPr>
          <p:cNvSpPr txBox="1"/>
          <p:nvPr/>
        </p:nvSpPr>
        <p:spPr>
          <a:xfrm>
            <a:off x="10652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</p:spTree>
    <p:extLst>
      <p:ext uri="{BB962C8B-B14F-4D97-AF65-F5344CB8AC3E}">
        <p14:creationId xmlns:p14="http://schemas.microsoft.com/office/powerpoint/2010/main" val="26321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0C73DC-DB0A-9860-657E-FC1D18CEDAF3}"/>
              </a:ext>
            </a:extLst>
          </p:cNvPr>
          <p:cNvSpPr txBox="1">
            <a:spLocks/>
          </p:cNvSpPr>
          <p:nvPr/>
        </p:nvSpPr>
        <p:spPr>
          <a:xfrm>
            <a:off x="1751012" y="2286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Administering the “Tests”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2E5A7A-D552-81D9-1C71-8442658AF829}"/>
              </a:ext>
            </a:extLst>
          </p:cNvPr>
          <p:cNvSpPr txBox="1">
            <a:spLocks/>
          </p:cNvSpPr>
          <p:nvPr/>
        </p:nvSpPr>
        <p:spPr>
          <a:xfrm>
            <a:off x="1522412" y="2209800"/>
            <a:ext cx="9144000" cy="2133599"/>
          </a:xfrm>
          <a:prstGeom prst="rect">
            <a:avLst/>
          </a:prstGeom>
        </p:spPr>
        <p:txBody>
          <a:bodyPr vert="horz" lIns="91440" tIns="9144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AutoNum type="arabicPeriod"/>
            </a:pPr>
            <a:endParaRPr lang="en-US" sz="9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1885D-D39B-2D83-1861-159A8BF4B229}"/>
              </a:ext>
            </a:extLst>
          </p:cNvPr>
          <p:cNvSpPr txBox="1"/>
          <p:nvPr/>
        </p:nvSpPr>
        <p:spPr>
          <a:xfrm>
            <a:off x="10652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1F346-A52F-1349-EA2F-CAEADD79E6ED}"/>
              </a:ext>
            </a:extLst>
          </p:cNvPr>
          <p:cNvSpPr txBox="1"/>
          <p:nvPr/>
        </p:nvSpPr>
        <p:spPr>
          <a:xfrm>
            <a:off x="1789112" y="2999668"/>
            <a:ext cx="90678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What are we Checking?</a:t>
            </a:r>
          </a:p>
          <a:p>
            <a:pPr algn="ctr">
              <a:lnSpc>
                <a:spcPct val="90000"/>
              </a:lnSpc>
            </a:pPr>
            <a:endParaRPr lang="en-US" sz="2800" dirty="0"/>
          </a:p>
          <a:p>
            <a:pPr algn="ctr">
              <a:lnSpc>
                <a:spcPct val="90000"/>
              </a:lnSpc>
            </a:pPr>
            <a:r>
              <a:rPr lang="en-US" sz="2800" dirty="0"/>
              <a:t>Key Performance Indicators (Handout)</a:t>
            </a:r>
          </a:p>
        </p:txBody>
      </p:sp>
    </p:spTree>
    <p:extLst>
      <p:ext uri="{BB962C8B-B14F-4D97-AF65-F5344CB8AC3E}">
        <p14:creationId xmlns:p14="http://schemas.microsoft.com/office/powerpoint/2010/main" val="38772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C10F39-5E06-0A80-F659-EA3F8AF9131C}"/>
              </a:ext>
            </a:extLst>
          </p:cNvPr>
          <p:cNvSpPr txBox="1"/>
          <p:nvPr/>
        </p:nvSpPr>
        <p:spPr>
          <a:xfrm>
            <a:off x="10652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12A35-F691-8093-ECDF-147E19CBF74D}"/>
              </a:ext>
            </a:extLst>
          </p:cNvPr>
          <p:cNvSpPr txBox="1">
            <a:spLocks/>
          </p:cNvSpPr>
          <p:nvPr/>
        </p:nvSpPr>
        <p:spPr>
          <a:xfrm>
            <a:off x="1522412" y="3226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11770E9-E3C5-E7B4-A27D-CD7A1B5F037B}"/>
              </a:ext>
            </a:extLst>
          </p:cNvPr>
          <p:cNvSpPr txBox="1">
            <a:spLocks/>
          </p:cNvSpPr>
          <p:nvPr/>
        </p:nvSpPr>
        <p:spPr>
          <a:xfrm>
            <a:off x="1674812" y="1533234"/>
            <a:ext cx="9144000" cy="2133599"/>
          </a:xfrm>
          <a:prstGeom prst="rect">
            <a:avLst/>
          </a:prstGeom>
        </p:spPr>
        <p:txBody>
          <a:bodyPr vert="horz" lIns="91440" tIns="91440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9600" dirty="0"/>
              <a:t>Charter Contract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9600" dirty="0"/>
              <a:t>Management Agreement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9600" dirty="0"/>
              <a:t>Board-Established Goals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9600" dirty="0"/>
              <a:t>Board Policy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9600" dirty="0"/>
              <a:t>Monthly Targets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sz="9600" dirty="0"/>
              <a:t>School Mission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D9126-63C1-6582-5920-A1DA1CC25C3F}"/>
              </a:ext>
            </a:extLst>
          </p:cNvPr>
          <p:cNvSpPr txBox="1"/>
          <p:nvPr/>
        </p:nvSpPr>
        <p:spPr>
          <a:xfrm>
            <a:off x="2360612" y="1524000"/>
            <a:ext cx="7162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Measure Against . . .</a:t>
            </a:r>
          </a:p>
        </p:txBody>
      </p:sp>
    </p:spTree>
    <p:extLst>
      <p:ext uri="{BB962C8B-B14F-4D97-AF65-F5344CB8AC3E}">
        <p14:creationId xmlns:p14="http://schemas.microsoft.com/office/powerpoint/2010/main" val="22970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3A7F1F-A02C-8AC6-B7BE-27C42212EA21}"/>
              </a:ext>
            </a:extLst>
          </p:cNvPr>
          <p:cNvSpPr txBox="1">
            <a:spLocks/>
          </p:cNvSpPr>
          <p:nvPr/>
        </p:nvSpPr>
        <p:spPr>
          <a:xfrm>
            <a:off x="1903412" y="121920"/>
            <a:ext cx="9144000" cy="18646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5795C-721D-6CD3-7F2D-9034DAD195C6}"/>
              </a:ext>
            </a:extLst>
          </p:cNvPr>
          <p:cNvSpPr txBox="1"/>
          <p:nvPr/>
        </p:nvSpPr>
        <p:spPr>
          <a:xfrm>
            <a:off x="1065212" y="105508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D1B27BC-0C4A-EEB5-9F04-1CB3D2095A61}"/>
              </a:ext>
            </a:extLst>
          </p:cNvPr>
          <p:cNvSpPr txBox="1">
            <a:spLocks/>
          </p:cNvSpPr>
          <p:nvPr/>
        </p:nvSpPr>
        <p:spPr>
          <a:xfrm>
            <a:off x="1500000" y="1295400"/>
            <a:ext cx="9950824" cy="4800600"/>
          </a:xfrm>
          <a:prstGeom prst="rect">
            <a:avLst/>
          </a:prstGeom>
        </p:spPr>
        <p:txBody>
          <a:bodyPr vert="horz" lIns="91440" tIns="91440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Charter Contract:  LICENSE TO OPERATE; contains standard (legal) documents and schedules uniquely constructed for YOUR school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Management Agreement:  Legal document that consummates the relationship between the Board and its management company; contains services provisions to which management shall be held accountable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Board-Established Goals: Those goals the board has established and adopted (i.e. strategic goals, academic goals, financial goals, etc.)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>Board Policy:  Those board-adopted policies that address all facets of teaching and learning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Monthly Targets:  Those interim points of achievement that demonstrate progress toward goals, including budget and financial goals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School Mission:  Your reason for being – who you are and how  you operationalize that</a:t>
            </a:r>
          </a:p>
          <a:p>
            <a:pPr algn="l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FA199-6000-D2A7-2DEC-A7B40454D80C}"/>
              </a:ext>
            </a:extLst>
          </p:cNvPr>
          <p:cNvSpPr txBox="1"/>
          <p:nvPr/>
        </p:nvSpPr>
        <p:spPr>
          <a:xfrm>
            <a:off x="2589212" y="1295400"/>
            <a:ext cx="7924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Definition of Measurement Tools</a:t>
            </a:r>
          </a:p>
        </p:txBody>
      </p:sp>
    </p:spTree>
    <p:extLst>
      <p:ext uri="{BB962C8B-B14F-4D97-AF65-F5344CB8AC3E}">
        <p14:creationId xmlns:p14="http://schemas.microsoft.com/office/powerpoint/2010/main" val="22354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Health and Purpose - 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Welcome/Introductions</a:t>
            </a:r>
          </a:p>
          <a:p>
            <a:r>
              <a:rPr lang="en-US" dirty="0"/>
              <a:t>Presentation – Part #1:</a:t>
            </a:r>
          </a:p>
          <a:p>
            <a:pPr lvl="1"/>
            <a:r>
              <a:rPr lang="en-US" dirty="0"/>
              <a:t>Assessing Board’s Purpose </a:t>
            </a:r>
          </a:p>
          <a:p>
            <a:pPr lvl="1"/>
            <a:r>
              <a:rPr lang="en-US" dirty="0"/>
              <a:t>Assessing Board’s Health </a:t>
            </a:r>
          </a:p>
          <a:p>
            <a:pPr lvl="1"/>
            <a:r>
              <a:rPr lang="en-US" dirty="0"/>
              <a:t>Assessing Academy’s Health</a:t>
            </a:r>
          </a:p>
          <a:p>
            <a:r>
              <a:rPr lang="en-US" dirty="0"/>
              <a:t>Break</a:t>
            </a:r>
          </a:p>
          <a:p>
            <a:r>
              <a:rPr lang="en-US" dirty="0"/>
              <a:t>Presentation – Part #2:  Presentation Follow-Up Exercises</a:t>
            </a:r>
          </a:p>
          <a:p>
            <a:r>
              <a:rPr lang="en-US" dirty="0"/>
              <a:t>Q&amp;A</a:t>
            </a:r>
          </a:p>
          <a:p>
            <a:r>
              <a:rPr lang="en-US" dirty="0"/>
              <a:t>Dinner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76D26CE-DD97-1671-F699-82248179492D}"/>
              </a:ext>
            </a:extLst>
          </p:cNvPr>
          <p:cNvSpPr txBox="1"/>
          <p:nvPr/>
        </p:nvSpPr>
        <p:spPr>
          <a:xfrm>
            <a:off x="9890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3083DC-5154-79B3-6A6F-0CFB345A3789}"/>
              </a:ext>
            </a:extLst>
          </p:cNvPr>
          <p:cNvSpPr txBox="1">
            <a:spLocks/>
          </p:cNvSpPr>
          <p:nvPr/>
        </p:nvSpPr>
        <p:spPr>
          <a:xfrm>
            <a:off x="1293812" y="13716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What Do, Then, Board Purpose, Board Health and Academy Health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40805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6D7C03-95FC-BB36-BCBA-B0BAB6AF6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0"/>
            <a:ext cx="731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6EADE4-2523-793B-D7EC-F1CE22F9E9CF}"/>
              </a:ext>
            </a:extLst>
          </p:cNvPr>
          <p:cNvSpPr txBox="1">
            <a:spLocks/>
          </p:cNvSpPr>
          <p:nvPr/>
        </p:nvSpPr>
        <p:spPr>
          <a:xfrm>
            <a:off x="1598612" y="838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DE252-F2C6-7AD5-D7A3-67BD6D8B17F2}"/>
              </a:ext>
            </a:extLst>
          </p:cNvPr>
          <p:cNvSpPr txBox="1"/>
          <p:nvPr/>
        </p:nvSpPr>
        <p:spPr>
          <a:xfrm>
            <a:off x="10652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</p:spTree>
    <p:extLst>
      <p:ext uri="{BB962C8B-B14F-4D97-AF65-F5344CB8AC3E}">
        <p14:creationId xmlns:p14="http://schemas.microsoft.com/office/powerpoint/2010/main" val="7512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94A780-8C2E-5711-4DDB-4F2DE381D308}"/>
              </a:ext>
            </a:extLst>
          </p:cNvPr>
          <p:cNvSpPr txBox="1"/>
          <p:nvPr/>
        </p:nvSpPr>
        <p:spPr>
          <a:xfrm>
            <a:off x="10652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CBB768-FF23-B83D-E005-AD437736AB3F}"/>
              </a:ext>
            </a:extLst>
          </p:cNvPr>
          <p:cNvSpPr txBox="1">
            <a:spLocks/>
          </p:cNvSpPr>
          <p:nvPr/>
        </p:nvSpPr>
        <p:spPr>
          <a:xfrm>
            <a:off x="1598612" y="52173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Assessing the Board’s Purpose</a:t>
            </a:r>
          </a:p>
        </p:txBody>
      </p:sp>
    </p:spTree>
    <p:extLst>
      <p:ext uri="{BB962C8B-B14F-4D97-AF65-F5344CB8AC3E}">
        <p14:creationId xmlns:p14="http://schemas.microsoft.com/office/powerpoint/2010/main" val="5457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76C1FC-27B8-3B4E-7AB9-CE71C284A798}"/>
              </a:ext>
            </a:extLst>
          </p:cNvPr>
          <p:cNvSpPr txBox="1">
            <a:spLocks/>
          </p:cNvSpPr>
          <p:nvPr/>
        </p:nvSpPr>
        <p:spPr>
          <a:xfrm>
            <a:off x="1674812" y="1676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FAF1F-6C10-B8EA-7BBD-D029BE1134C6}"/>
              </a:ext>
            </a:extLst>
          </p:cNvPr>
          <p:cNvSpPr txBox="1"/>
          <p:nvPr/>
        </p:nvSpPr>
        <p:spPr>
          <a:xfrm>
            <a:off x="10652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pic>
        <p:nvPicPr>
          <p:cNvPr id="2" name="Online Media 1" title="Your Purpose  - Motivational Video">
            <a:hlinkClick r:id="" action="ppaction://media"/>
            <a:extLst>
              <a:ext uri="{FF2B5EF4-FFF2-40B4-BE49-F238E27FC236}">
                <a16:creationId xmlns:a16="http://schemas.microsoft.com/office/drawing/2014/main" id="{D0E6498B-CB5E-3CDD-2844-B5D16F37B9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4812" y="1143000"/>
            <a:ext cx="8610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76C1FC-27B8-3B4E-7AB9-CE71C284A798}"/>
              </a:ext>
            </a:extLst>
          </p:cNvPr>
          <p:cNvSpPr txBox="1">
            <a:spLocks/>
          </p:cNvSpPr>
          <p:nvPr/>
        </p:nvSpPr>
        <p:spPr>
          <a:xfrm>
            <a:off x="1674812" y="1676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Why do you serve?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How does that WHY transfer, practically, to your board role?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FAF1F-6C10-B8EA-7BBD-D029BE1134C6}"/>
              </a:ext>
            </a:extLst>
          </p:cNvPr>
          <p:cNvSpPr txBox="1"/>
          <p:nvPr/>
        </p:nvSpPr>
        <p:spPr>
          <a:xfrm>
            <a:off x="10652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</p:spTree>
    <p:extLst>
      <p:ext uri="{BB962C8B-B14F-4D97-AF65-F5344CB8AC3E}">
        <p14:creationId xmlns:p14="http://schemas.microsoft.com/office/powerpoint/2010/main" val="28156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76C1FC-27B8-3B4E-7AB9-CE71C284A798}"/>
              </a:ext>
            </a:extLst>
          </p:cNvPr>
          <p:cNvSpPr txBox="1">
            <a:spLocks/>
          </p:cNvSpPr>
          <p:nvPr/>
        </p:nvSpPr>
        <p:spPr>
          <a:xfrm>
            <a:off x="1065212" y="1447800"/>
            <a:ext cx="10591800" cy="292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Desire to serve children and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Desire to work as a member of a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Desire to be a part of “</a:t>
            </a:r>
            <a:r>
              <a:rPr lang="en-US" sz="2800" dirty="0">
                <a:hlinkClick r:id="rId3"/>
              </a:rPr>
              <a:t>something bigger</a:t>
            </a:r>
            <a:r>
              <a:rPr lang="en-US" sz="2800" dirty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Desire to impact public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Desire to use my talents, skills, knowledge, etc., usefully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FAF1F-6C10-B8EA-7BBD-D029BE1134C6}"/>
              </a:ext>
            </a:extLst>
          </p:cNvPr>
          <p:cNvSpPr txBox="1"/>
          <p:nvPr/>
        </p:nvSpPr>
        <p:spPr>
          <a:xfrm>
            <a:off x="10652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D87CD-67E4-AE4C-5BDB-63BE702C4B85}"/>
              </a:ext>
            </a:extLst>
          </p:cNvPr>
          <p:cNvSpPr txBox="1"/>
          <p:nvPr/>
        </p:nvSpPr>
        <p:spPr>
          <a:xfrm>
            <a:off x="1293812" y="990600"/>
            <a:ext cx="10591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A Few Identified Purposes:</a:t>
            </a:r>
          </a:p>
        </p:txBody>
      </p:sp>
    </p:spTree>
    <p:extLst>
      <p:ext uri="{BB962C8B-B14F-4D97-AF65-F5344CB8AC3E}">
        <p14:creationId xmlns:p14="http://schemas.microsoft.com/office/powerpoint/2010/main" val="31178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5FAF1F-6C10-B8EA-7BBD-D029BE1134C6}"/>
              </a:ext>
            </a:extLst>
          </p:cNvPr>
          <p:cNvSpPr txBox="1"/>
          <p:nvPr/>
        </p:nvSpPr>
        <p:spPr>
          <a:xfrm>
            <a:off x="10652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8E6B6-56E1-A437-4A1F-396F080FBB63}"/>
              </a:ext>
            </a:extLst>
          </p:cNvPr>
          <p:cNvSpPr txBox="1"/>
          <p:nvPr/>
        </p:nvSpPr>
        <p:spPr>
          <a:xfrm>
            <a:off x="1065212" y="2209800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/>
              <a:t>What is Your Collective Purpose?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1371600"/>
            <a:ext cx="9601200" cy="1143000"/>
          </a:xfrm>
        </p:spPr>
        <p:txBody>
          <a:bodyPr/>
          <a:lstStyle/>
          <a:p>
            <a:pPr algn="ctr"/>
            <a:r>
              <a:rPr lang="en-US" dirty="0"/>
              <a:t>Assessing the Health of the 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13DE6-8B64-B84F-6F27-D4A5BE5F5009}"/>
              </a:ext>
            </a:extLst>
          </p:cNvPr>
          <p:cNvSpPr txBox="1"/>
          <p:nvPr/>
        </p:nvSpPr>
        <p:spPr>
          <a:xfrm>
            <a:off x="9890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76D26CE-DD97-1671-F699-82248179492D}"/>
              </a:ext>
            </a:extLst>
          </p:cNvPr>
          <p:cNvSpPr txBox="1"/>
          <p:nvPr/>
        </p:nvSpPr>
        <p:spPr>
          <a:xfrm>
            <a:off x="989012" y="152400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Assessing Health and Purpose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3083DC-5154-79B3-6A6F-0CFB345A3789}"/>
              </a:ext>
            </a:extLst>
          </p:cNvPr>
          <p:cNvSpPr txBox="1">
            <a:spLocks/>
          </p:cNvSpPr>
          <p:nvPr/>
        </p:nvSpPr>
        <p:spPr>
          <a:xfrm>
            <a:off x="1293812" y="13716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“</a:t>
            </a:r>
            <a:r>
              <a:rPr lang="en-US" i="1" dirty="0"/>
              <a:t>The health of the Boardroom is a direct reflection of the health of the organization it oversees . . . </a:t>
            </a:r>
            <a:r>
              <a:rPr lang="en-US" dirty="0"/>
              <a:t>“</a:t>
            </a:r>
          </a:p>
          <a:p>
            <a:pPr algn="ctr"/>
            <a:endParaRPr lang="en-US" dirty="0"/>
          </a:p>
          <a:p>
            <a:pPr algn="r"/>
            <a:r>
              <a:rPr lang="en-US" sz="1900" dirty="0"/>
              <a:t>Michael </a:t>
            </a:r>
            <a:r>
              <a:rPr lang="en-US" sz="1900" dirty="0" err="1"/>
              <a:t>Lannini</a:t>
            </a:r>
            <a:r>
              <a:rPr lang="en-US" sz="1900" dirty="0"/>
              <a:t> and Paul Smith</a:t>
            </a:r>
          </a:p>
          <a:p>
            <a:pPr algn="r"/>
            <a:r>
              <a:rPr lang="en-US" sz="1900" dirty="0"/>
              <a:t>Pdacademic.org</a:t>
            </a:r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1082</TotalTime>
  <Words>670</Words>
  <Application>Microsoft Office PowerPoint</Application>
  <PresentationFormat>Custom</PresentationFormat>
  <Paragraphs>123</Paragraphs>
  <Slides>22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Euphemia</vt:lpstr>
      <vt:lpstr>Serenity 16x9</vt:lpstr>
      <vt:lpstr>Assessing Health and Purpose Part One</vt:lpstr>
      <vt:lpstr>Assessing Health and Purpose -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Assessing the Health of the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Health and Purpose</dc:title>
  <dc:creator>Angela Irwin</dc:creator>
  <cp:lastModifiedBy>Chris Oshelski</cp:lastModifiedBy>
  <cp:revision>32</cp:revision>
  <cp:lastPrinted>2023-09-28T19:29:34Z</cp:lastPrinted>
  <dcterms:created xsi:type="dcterms:W3CDTF">2023-08-14T16:05:42Z</dcterms:created>
  <dcterms:modified xsi:type="dcterms:W3CDTF">2023-11-16T14:29:14Z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